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sldIdLst>
    <p:sldId id="644" r:id="rId2"/>
    <p:sldId id="641" r:id="rId3"/>
    <p:sldId id="642" r:id="rId4"/>
    <p:sldId id="643" r:id="rId5"/>
    <p:sldId id="646" r:id="rId6"/>
    <p:sldId id="645" r:id="rId7"/>
    <p:sldId id="647" r:id="rId8"/>
    <p:sldId id="648" r:id="rId9"/>
    <p:sldId id="649" r:id="rId10"/>
    <p:sldId id="651" r:id="rId11"/>
    <p:sldId id="652" r:id="rId12"/>
    <p:sldId id="653" r:id="rId13"/>
    <p:sldId id="650" r:id="rId14"/>
    <p:sldId id="654" r:id="rId15"/>
    <p:sldId id="656" r:id="rId16"/>
    <p:sldId id="657" r:id="rId17"/>
    <p:sldId id="600" r:id="rId18"/>
    <p:sldId id="634" r:id="rId19"/>
    <p:sldId id="618" r:id="rId20"/>
    <p:sldId id="606" r:id="rId21"/>
    <p:sldId id="596" r:id="rId22"/>
    <p:sldId id="620" r:id="rId23"/>
    <p:sldId id="619" r:id="rId24"/>
    <p:sldId id="605" r:id="rId25"/>
    <p:sldId id="599" r:id="rId26"/>
    <p:sldId id="602" r:id="rId27"/>
    <p:sldId id="624" r:id="rId28"/>
    <p:sldId id="616" r:id="rId29"/>
    <p:sldId id="615" r:id="rId30"/>
    <p:sldId id="609" r:id="rId31"/>
    <p:sldId id="608" r:id="rId32"/>
    <p:sldId id="639" r:id="rId33"/>
    <p:sldId id="604" r:id="rId34"/>
    <p:sldId id="617" r:id="rId35"/>
    <p:sldId id="610" r:id="rId36"/>
    <p:sldId id="611" r:id="rId37"/>
    <p:sldId id="313" r:id="rId38"/>
    <p:sldId id="612" r:id="rId39"/>
    <p:sldId id="549" r:id="rId40"/>
    <p:sldId id="613" r:id="rId41"/>
    <p:sldId id="635" r:id="rId42"/>
    <p:sldId id="640" r:id="rId43"/>
    <p:sldId id="638" r:id="rId44"/>
    <p:sldId id="614" r:id="rId45"/>
    <p:sldId id="310" r:id="rId46"/>
    <p:sldId id="595" r:id="rId47"/>
    <p:sldId id="625" r:id="rId48"/>
    <p:sldId id="626" r:id="rId49"/>
    <p:sldId id="627" r:id="rId50"/>
    <p:sldId id="628" r:id="rId51"/>
    <p:sldId id="633" r:id="rId52"/>
    <p:sldId id="629" r:id="rId53"/>
    <p:sldId id="632" r:id="rId54"/>
    <p:sldId id="592" r:id="rId55"/>
    <p:sldId id="593" r:id="rId56"/>
    <p:sldId id="594" r:id="rId57"/>
    <p:sldId id="59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F6E0DA-6E22-4D19-8940-8D230449D209}" v="197" dt="2023-08-06T00:39:09.223"/>
    <p1510:client id="{6450083D-6FAC-421B-B012-B329C8AFABFA}" v="25" dt="2023-08-04T01:30:15.870"/>
    <p1510:client id="{72C15E46-6023-41F9-AAB5-C0B465815EB0}" v="683" dt="2023-08-02T10:23:28.317"/>
    <p1510:client id="{76E4C6F2-34E7-4AB4-B7A5-AB6642EB18C5}" v="479" dt="2023-08-03T15:57:32.031"/>
    <p1510:client id="{9D937292-7201-4A15-BCBD-42DD90B8D9A2}" v="1529" dt="2023-08-07T10:25:46.722"/>
    <p1510:client id="{C1F7905E-9730-41B6-B040-B9FD5BFB7F4A}" v="96" dt="2023-08-04T02:32:37.021"/>
    <p1510:client id="{EAB8DC15-956C-40FD-9A78-8D0087FD6A89}" v="56" dt="2023-08-07T14:38:15.859"/>
    <p1510:client id="{FC393DE0-E23B-46D8-B364-844FA20BB6B9}" v="185" dt="2023-08-05T00:10:44.7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703"/>
  </p:normalViewPr>
  <p:slideViewPr>
    <p:cSldViewPr snapToGrid="0">
      <p:cViewPr varScale="1">
        <p:scale>
          <a:sx n="101" d="100"/>
          <a:sy n="101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1FA698-C899-40A1-91D4-593BC0E5A3E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B6E8F2-8122-4F0B-8C6C-72D8D5740E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LLMs typically do not experience the world</a:t>
          </a:r>
        </a:p>
      </dgm:t>
    </dgm:pt>
    <dgm:pt modelId="{4A4DA99E-2870-432C-9574-3E59DEEFA264}" type="parTrans" cxnId="{5DA87962-D783-400A-85EF-D61D778A0DAE}">
      <dgm:prSet/>
      <dgm:spPr/>
      <dgm:t>
        <a:bodyPr/>
        <a:lstStyle/>
        <a:p>
          <a:endParaRPr lang="en-US"/>
        </a:p>
      </dgm:t>
    </dgm:pt>
    <dgm:pt modelId="{FB0D7DB6-00EB-45EB-8FA3-D34333A35F23}" type="sibTrans" cxnId="{5DA87962-D783-400A-85EF-D61D778A0DAE}">
      <dgm:prSet/>
      <dgm:spPr/>
      <dgm:t>
        <a:bodyPr/>
        <a:lstStyle/>
        <a:p>
          <a:endParaRPr lang="en-US"/>
        </a:p>
      </dgm:t>
    </dgm:pt>
    <dgm:pt modelId="{12882CA6-12F6-46C7-9280-2D56AEF66E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Would need some feedback for them to understand what is going on externally</a:t>
          </a:r>
        </a:p>
      </dgm:t>
    </dgm:pt>
    <dgm:pt modelId="{44FFCE35-CFFC-46EE-84BB-BDD6846DC86B}" type="parTrans" cxnId="{F969F0F5-4D42-46FE-A9A9-7531576A91D4}">
      <dgm:prSet/>
      <dgm:spPr/>
      <dgm:t>
        <a:bodyPr/>
        <a:lstStyle/>
        <a:p>
          <a:endParaRPr lang="en-US"/>
        </a:p>
      </dgm:t>
    </dgm:pt>
    <dgm:pt modelId="{337CF95B-8CFB-4493-9688-3F04247AE443}" type="sibTrans" cxnId="{F969F0F5-4D42-46FE-A9A9-7531576A91D4}">
      <dgm:prSet/>
      <dgm:spPr/>
      <dgm:t>
        <a:bodyPr/>
        <a:lstStyle/>
        <a:p>
          <a:endParaRPr lang="en-US"/>
        </a:p>
      </dgm:t>
    </dgm:pt>
    <dgm:pt modelId="{0BEC2A78-A0EA-4861-B487-C0BC769ABCD7}" type="pres">
      <dgm:prSet presAssocID="{FE1FA698-C899-40A1-91D4-593BC0E5A3E1}" presName="root" presStyleCnt="0">
        <dgm:presLayoutVars>
          <dgm:dir/>
          <dgm:resizeHandles val="exact"/>
        </dgm:presLayoutVars>
      </dgm:prSet>
      <dgm:spPr/>
    </dgm:pt>
    <dgm:pt modelId="{F33D4A07-B48B-42D3-9EDB-6BFD4AFD343A}" type="pres">
      <dgm:prSet presAssocID="{D5B6E8F2-8122-4F0B-8C6C-72D8D5740EB5}" presName="compNode" presStyleCnt="0"/>
      <dgm:spPr/>
    </dgm:pt>
    <dgm:pt modelId="{BC91FF5F-EBC7-4E4F-BAC4-60721E9089A2}" type="pres">
      <dgm:prSet presAssocID="{D5B6E8F2-8122-4F0B-8C6C-72D8D5740EB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0A6DE926-4E87-4475-8436-484AAEF6BC1D}" type="pres">
      <dgm:prSet presAssocID="{D5B6E8F2-8122-4F0B-8C6C-72D8D5740EB5}" presName="spaceRect" presStyleCnt="0"/>
      <dgm:spPr/>
    </dgm:pt>
    <dgm:pt modelId="{0BA0212B-79BE-43F8-8842-66AE3E04A879}" type="pres">
      <dgm:prSet presAssocID="{D5B6E8F2-8122-4F0B-8C6C-72D8D5740EB5}" presName="textRect" presStyleLbl="revTx" presStyleIdx="0" presStyleCnt="2">
        <dgm:presLayoutVars>
          <dgm:chMax val="1"/>
          <dgm:chPref val="1"/>
        </dgm:presLayoutVars>
      </dgm:prSet>
      <dgm:spPr/>
    </dgm:pt>
    <dgm:pt modelId="{8F87D111-AA41-424D-BAD0-63A831B40480}" type="pres">
      <dgm:prSet presAssocID="{FB0D7DB6-00EB-45EB-8FA3-D34333A35F23}" presName="sibTrans" presStyleCnt="0"/>
      <dgm:spPr/>
    </dgm:pt>
    <dgm:pt modelId="{5719A974-287C-465A-890A-0C3A94935EAD}" type="pres">
      <dgm:prSet presAssocID="{12882CA6-12F6-46C7-9280-2D56AEF66E7C}" presName="compNode" presStyleCnt="0"/>
      <dgm:spPr/>
    </dgm:pt>
    <dgm:pt modelId="{7E93136B-5FD5-430B-8F43-FE359182C254}" type="pres">
      <dgm:prSet presAssocID="{12882CA6-12F6-46C7-9280-2D56AEF66E7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17D74A08-40FB-48E5-9C64-383F6F517DB2}" type="pres">
      <dgm:prSet presAssocID="{12882CA6-12F6-46C7-9280-2D56AEF66E7C}" presName="spaceRect" presStyleCnt="0"/>
      <dgm:spPr/>
    </dgm:pt>
    <dgm:pt modelId="{FF753127-A22E-4918-9C0F-E7535B027E00}" type="pres">
      <dgm:prSet presAssocID="{12882CA6-12F6-46C7-9280-2D56AEF66E7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DA87962-D783-400A-85EF-D61D778A0DAE}" srcId="{FE1FA698-C899-40A1-91D4-593BC0E5A3E1}" destId="{D5B6E8F2-8122-4F0B-8C6C-72D8D5740EB5}" srcOrd="0" destOrd="0" parTransId="{4A4DA99E-2870-432C-9574-3E59DEEFA264}" sibTransId="{FB0D7DB6-00EB-45EB-8FA3-D34333A35F23}"/>
    <dgm:cxn modelId="{4A8BB677-A630-49CF-BAA3-E42840017854}" type="presOf" srcId="{FE1FA698-C899-40A1-91D4-593BC0E5A3E1}" destId="{0BEC2A78-A0EA-4861-B487-C0BC769ABCD7}" srcOrd="0" destOrd="0" presId="urn:microsoft.com/office/officeart/2018/2/layout/IconLabelList"/>
    <dgm:cxn modelId="{A4067E93-C260-4CBB-B829-657DD5B1B956}" type="presOf" srcId="{D5B6E8F2-8122-4F0B-8C6C-72D8D5740EB5}" destId="{0BA0212B-79BE-43F8-8842-66AE3E04A879}" srcOrd="0" destOrd="0" presId="urn:microsoft.com/office/officeart/2018/2/layout/IconLabelList"/>
    <dgm:cxn modelId="{7644FCA9-EEB8-4BB7-872A-15619FBE9944}" type="presOf" srcId="{12882CA6-12F6-46C7-9280-2D56AEF66E7C}" destId="{FF753127-A22E-4918-9C0F-E7535B027E00}" srcOrd="0" destOrd="0" presId="urn:microsoft.com/office/officeart/2018/2/layout/IconLabelList"/>
    <dgm:cxn modelId="{F969F0F5-4D42-46FE-A9A9-7531576A91D4}" srcId="{FE1FA698-C899-40A1-91D4-593BC0E5A3E1}" destId="{12882CA6-12F6-46C7-9280-2D56AEF66E7C}" srcOrd="1" destOrd="0" parTransId="{44FFCE35-CFFC-46EE-84BB-BDD6846DC86B}" sibTransId="{337CF95B-8CFB-4493-9688-3F04247AE443}"/>
    <dgm:cxn modelId="{0391F422-328F-4EA2-AB10-7BA8166C2BB5}" type="presParOf" srcId="{0BEC2A78-A0EA-4861-B487-C0BC769ABCD7}" destId="{F33D4A07-B48B-42D3-9EDB-6BFD4AFD343A}" srcOrd="0" destOrd="0" presId="urn:microsoft.com/office/officeart/2018/2/layout/IconLabelList"/>
    <dgm:cxn modelId="{93B08FE0-D342-4391-B4C1-B96B46E4E102}" type="presParOf" srcId="{F33D4A07-B48B-42D3-9EDB-6BFD4AFD343A}" destId="{BC91FF5F-EBC7-4E4F-BAC4-60721E9089A2}" srcOrd="0" destOrd="0" presId="urn:microsoft.com/office/officeart/2018/2/layout/IconLabelList"/>
    <dgm:cxn modelId="{D4B4CD48-4409-4A46-BB32-21FC4603E3A6}" type="presParOf" srcId="{F33D4A07-B48B-42D3-9EDB-6BFD4AFD343A}" destId="{0A6DE926-4E87-4475-8436-484AAEF6BC1D}" srcOrd="1" destOrd="0" presId="urn:microsoft.com/office/officeart/2018/2/layout/IconLabelList"/>
    <dgm:cxn modelId="{D3D3BDEA-CDD0-474C-BDDF-614F439925E3}" type="presParOf" srcId="{F33D4A07-B48B-42D3-9EDB-6BFD4AFD343A}" destId="{0BA0212B-79BE-43F8-8842-66AE3E04A879}" srcOrd="2" destOrd="0" presId="urn:microsoft.com/office/officeart/2018/2/layout/IconLabelList"/>
    <dgm:cxn modelId="{B9D6F858-C8E4-4F11-880B-02A0952B6CFB}" type="presParOf" srcId="{0BEC2A78-A0EA-4861-B487-C0BC769ABCD7}" destId="{8F87D111-AA41-424D-BAD0-63A831B40480}" srcOrd="1" destOrd="0" presId="urn:microsoft.com/office/officeart/2018/2/layout/IconLabelList"/>
    <dgm:cxn modelId="{F3817058-CEE7-46E8-A8FB-E863F07F6016}" type="presParOf" srcId="{0BEC2A78-A0EA-4861-B487-C0BC769ABCD7}" destId="{5719A974-287C-465A-890A-0C3A94935EAD}" srcOrd="2" destOrd="0" presId="urn:microsoft.com/office/officeart/2018/2/layout/IconLabelList"/>
    <dgm:cxn modelId="{8943F9E6-46CF-4DD8-9046-B2149CF5AFFE}" type="presParOf" srcId="{5719A974-287C-465A-890A-0C3A94935EAD}" destId="{7E93136B-5FD5-430B-8F43-FE359182C254}" srcOrd="0" destOrd="0" presId="urn:microsoft.com/office/officeart/2018/2/layout/IconLabelList"/>
    <dgm:cxn modelId="{42AACCB6-934C-4D61-B326-361EF0C4DFCB}" type="presParOf" srcId="{5719A974-287C-465A-890A-0C3A94935EAD}" destId="{17D74A08-40FB-48E5-9C64-383F6F517DB2}" srcOrd="1" destOrd="0" presId="urn:microsoft.com/office/officeart/2018/2/layout/IconLabelList"/>
    <dgm:cxn modelId="{F434DA6F-5B58-455F-AD32-511684E3DD08}" type="presParOf" srcId="{5719A974-287C-465A-890A-0C3A94935EAD}" destId="{FF753127-A22E-4918-9C0F-E7535B027E0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C8007A-8407-40D3-94B4-76D61C8D30E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AF0D9B-378D-4EB6-BCAA-52F246CDE2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use the Tool Name + Parameters format</a:t>
          </a:r>
        </a:p>
      </dgm:t>
    </dgm:pt>
    <dgm:pt modelId="{4F0EE7C6-AAE8-40FD-BAB6-BA103C8228E7}" type="parTrans" cxnId="{AF147280-F3B8-491C-8DE3-D1782A07B5CE}">
      <dgm:prSet/>
      <dgm:spPr/>
      <dgm:t>
        <a:bodyPr/>
        <a:lstStyle/>
        <a:p>
          <a:endParaRPr lang="en-US"/>
        </a:p>
      </dgm:t>
    </dgm:pt>
    <dgm:pt modelId="{986BA6AF-B1A2-48C3-B048-095D0199092D}" type="sibTrans" cxnId="{AF147280-F3B8-491C-8DE3-D1782A07B5CE}">
      <dgm:prSet/>
      <dgm:spPr/>
      <dgm:t>
        <a:bodyPr/>
        <a:lstStyle/>
        <a:p>
          <a:endParaRPr lang="en-US"/>
        </a:p>
      </dgm:t>
    </dgm:pt>
    <dgm:pt modelId="{81EA0879-7C38-4A06-9FB5-025F1E52AE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7030A0"/>
              </a:solidFill>
            </a:rPr>
            <a:t>Example: </a:t>
          </a:r>
        </a:p>
        <a:p>
          <a:pPr>
            <a:lnSpc>
              <a:spcPct val="100000"/>
            </a:lnSpc>
          </a:pPr>
          <a:r>
            <a:rPr lang="en-US" dirty="0">
              <a:solidFill>
                <a:srgbClr val="7030A0"/>
              </a:solidFill>
            </a:rPr>
            <a:t>Visual </a:t>
          </a:r>
          <a:r>
            <a:rPr lang="en-US" dirty="0" err="1">
              <a:solidFill>
                <a:srgbClr val="7030A0"/>
              </a:solidFill>
            </a:rPr>
            <a:t>ChatGPT</a:t>
          </a:r>
          <a:endParaRPr lang="en-US" dirty="0">
            <a:solidFill>
              <a:srgbClr val="7030A0"/>
            </a:solidFill>
          </a:endParaRPr>
        </a:p>
        <a:p>
          <a:pPr>
            <a:lnSpc>
              <a:spcPct val="100000"/>
            </a:lnSpc>
          </a:pPr>
          <a:r>
            <a:rPr lang="en-US" dirty="0">
              <a:solidFill>
                <a:srgbClr val="7030A0"/>
              </a:solidFill>
            </a:rPr>
            <a:t>Ghost in the </a:t>
          </a:r>
          <a:r>
            <a:rPr lang="en-US" dirty="0" err="1">
              <a:solidFill>
                <a:srgbClr val="7030A0"/>
              </a:solidFill>
            </a:rPr>
            <a:t>MineCraft</a:t>
          </a:r>
          <a:endParaRPr lang="en-US" dirty="0">
            <a:solidFill>
              <a:srgbClr val="7030A0"/>
            </a:solidFill>
          </a:endParaRPr>
        </a:p>
      </dgm:t>
    </dgm:pt>
    <dgm:pt modelId="{4FE7769E-3E33-4A72-B8A6-7F662F8B183F}" type="parTrans" cxnId="{16BB1A44-CEC4-4D3E-8CC6-A20FBCAB5E3F}">
      <dgm:prSet/>
      <dgm:spPr/>
      <dgm:t>
        <a:bodyPr/>
        <a:lstStyle/>
        <a:p>
          <a:endParaRPr lang="en-US"/>
        </a:p>
      </dgm:t>
    </dgm:pt>
    <dgm:pt modelId="{72E07BBA-02A3-47D1-BA5A-FDB3EFC51087}" type="sibTrans" cxnId="{16BB1A44-CEC4-4D3E-8CC6-A20FBCAB5E3F}">
      <dgm:prSet/>
      <dgm:spPr/>
      <dgm:t>
        <a:bodyPr/>
        <a:lstStyle/>
        <a:p>
          <a:endParaRPr lang="en-US"/>
        </a:p>
      </dgm:t>
    </dgm:pt>
    <dgm:pt modelId="{4FD8A7F8-8763-4158-AEDD-CECA58C447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Can also perhaps do it by Python Code to ask LLM to generate a desired code for tool use (not advisable)</a:t>
          </a:r>
        </a:p>
      </dgm:t>
    </dgm:pt>
    <dgm:pt modelId="{EFF78CEF-139D-47DF-9419-B4851AD67C6C}" type="parTrans" cxnId="{BBA3911E-AE33-4FA5-8EEE-0DEAD28B4347}">
      <dgm:prSet/>
      <dgm:spPr/>
      <dgm:t>
        <a:bodyPr/>
        <a:lstStyle/>
        <a:p>
          <a:endParaRPr lang="en-US"/>
        </a:p>
      </dgm:t>
    </dgm:pt>
    <dgm:pt modelId="{B9795FF1-D4FD-4781-8996-0C5EA24359F4}" type="sibTrans" cxnId="{BBA3911E-AE33-4FA5-8EEE-0DEAD28B4347}">
      <dgm:prSet/>
      <dgm:spPr/>
      <dgm:t>
        <a:bodyPr/>
        <a:lstStyle/>
        <a:p>
          <a:endParaRPr lang="en-US"/>
        </a:p>
      </dgm:t>
    </dgm:pt>
    <dgm:pt modelId="{2854A6CA-0C66-4438-AF2C-EC3B0D5E36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7030A0"/>
              </a:solidFill>
            </a:rPr>
            <a:t>Example: </a:t>
          </a:r>
        </a:p>
        <a:p>
          <a:pPr>
            <a:lnSpc>
              <a:spcPct val="100000"/>
            </a:lnSpc>
          </a:pPr>
          <a:r>
            <a:rPr lang="en-US" dirty="0">
              <a:solidFill>
                <a:srgbClr val="7030A0"/>
              </a:solidFill>
            </a:rPr>
            <a:t>Voyager</a:t>
          </a:r>
        </a:p>
      </dgm:t>
    </dgm:pt>
    <dgm:pt modelId="{9CEFEB19-1550-4673-BDFD-123C899616CD}" type="parTrans" cxnId="{EF3F3F45-7307-46B2-8F9D-D90F2E2318E2}">
      <dgm:prSet/>
      <dgm:spPr/>
      <dgm:t>
        <a:bodyPr/>
        <a:lstStyle/>
        <a:p>
          <a:endParaRPr lang="en-US"/>
        </a:p>
      </dgm:t>
    </dgm:pt>
    <dgm:pt modelId="{862ADA7F-980C-4B47-8CCD-34787A0F5658}" type="sibTrans" cxnId="{EF3F3F45-7307-46B2-8F9D-D90F2E2318E2}">
      <dgm:prSet/>
      <dgm:spPr/>
      <dgm:t>
        <a:bodyPr/>
        <a:lstStyle/>
        <a:p>
          <a:endParaRPr lang="en-US"/>
        </a:p>
      </dgm:t>
    </dgm:pt>
    <dgm:pt modelId="{23FF0FA7-89AB-46E1-ACBC-64D111091DFD}" type="pres">
      <dgm:prSet presAssocID="{D5C8007A-8407-40D3-94B4-76D61C8D30E1}" presName="root" presStyleCnt="0">
        <dgm:presLayoutVars>
          <dgm:dir/>
          <dgm:resizeHandles val="exact"/>
        </dgm:presLayoutVars>
      </dgm:prSet>
      <dgm:spPr/>
    </dgm:pt>
    <dgm:pt modelId="{74DA3FA5-C3BE-4F5B-BEDF-D868A9F6DA1C}" type="pres">
      <dgm:prSet presAssocID="{F7AF0D9B-378D-4EB6-BCAA-52F246CDE2CF}" presName="compNode" presStyleCnt="0"/>
      <dgm:spPr/>
    </dgm:pt>
    <dgm:pt modelId="{71972D0B-AC44-44E0-89DF-27B5E0EEE27D}" type="pres">
      <dgm:prSet presAssocID="{F7AF0D9B-378D-4EB6-BCAA-52F246CDE2CF}" presName="bgRect" presStyleLbl="bgShp" presStyleIdx="0" presStyleCnt="2"/>
      <dgm:spPr/>
    </dgm:pt>
    <dgm:pt modelId="{CB6E5FB8-809D-4C35-9632-3D8791093DCD}" type="pres">
      <dgm:prSet presAssocID="{F7AF0D9B-378D-4EB6-BCAA-52F246CDE2C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ails"/>
        </a:ext>
      </dgm:extLst>
    </dgm:pt>
    <dgm:pt modelId="{AF655553-B9D2-4E0F-9F6A-98F232B8190F}" type="pres">
      <dgm:prSet presAssocID="{F7AF0D9B-378D-4EB6-BCAA-52F246CDE2CF}" presName="spaceRect" presStyleCnt="0"/>
      <dgm:spPr/>
    </dgm:pt>
    <dgm:pt modelId="{9FDCDD79-9CA9-446E-BE40-51FD31144058}" type="pres">
      <dgm:prSet presAssocID="{F7AF0D9B-378D-4EB6-BCAA-52F246CDE2CF}" presName="parTx" presStyleLbl="revTx" presStyleIdx="0" presStyleCnt="4">
        <dgm:presLayoutVars>
          <dgm:chMax val="0"/>
          <dgm:chPref val="0"/>
        </dgm:presLayoutVars>
      </dgm:prSet>
      <dgm:spPr/>
    </dgm:pt>
    <dgm:pt modelId="{4A445391-ADD2-461C-A197-4EF173541F2B}" type="pres">
      <dgm:prSet presAssocID="{F7AF0D9B-378D-4EB6-BCAA-52F246CDE2CF}" presName="desTx" presStyleLbl="revTx" presStyleIdx="1" presStyleCnt="4">
        <dgm:presLayoutVars/>
      </dgm:prSet>
      <dgm:spPr/>
    </dgm:pt>
    <dgm:pt modelId="{B75BCBC0-B426-41B8-B45B-8FD93CB92D89}" type="pres">
      <dgm:prSet presAssocID="{986BA6AF-B1A2-48C3-B048-095D0199092D}" presName="sibTrans" presStyleCnt="0"/>
      <dgm:spPr/>
    </dgm:pt>
    <dgm:pt modelId="{80A6D1F5-0278-40A2-BB36-2A4AFC152D44}" type="pres">
      <dgm:prSet presAssocID="{4FD8A7F8-8763-4158-AEDD-CECA58C447DA}" presName="compNode" presStyleCnt="0"/>
      <dgm:spPr/>
    </dgm:pt>
    <dgm:pt modelId="{8D10839A-A928-4F8B-BE38-0B4CDCA3AE25}" type="pres">
      <dgm:prSet presAssocID="{4FD8A7F8-8763-4158-AEDD-CECA58C447DA}" presName="bgRect" presStyleLbl="bgShp" presStyleIdx="1" presStyleCnt="2"/>
      <dgm:spPr/>
    </dgm:pt>
    <dgm:pt modelId="{83B71F93-595A-4E33-8517-503A0CE5C4CE}" type="pres">
      <dgm:prSet presAssocID="{4FD8A7F8-8763-4158-AEDD-CECA58C447D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DCFCDD3-C8DB-4582-A141-BB2C8EBF1256}" type="pres">
      <dgm:prSet presAssocID="{4FD8A7F8-8763-4158-AEDD-CECA58C447DA}" presName="spaceRect" presStyleCnt="0"/>
      <dgm:spPr/>
    </dgm:pt>
    <dgm:pt modelId="{6D2FEA5F-45BF-40A5-BA92-F12DEF9BE2B2}" type="pres">
      <dgm:prSet presAssocID="{4FD8A7F8-8763-4158-AEDD-CECA58C447DA}" presName="parTx" presStyleLbl="revTx" presStyleIdx="2" presStyleCnt="4">
        <dgm:presLayoutVars>
          <dgm:chMax val="0"/>
          <dgm:chPref val="0"/>
        </dgm:presLayoutVars>
      </dgm:prSet>
      <dgm:spPr/>
    </dgm:pt>
    <dgm:pt modelId="{C1DB138C-C57B-447D-98F1-08EECBFB3950}" type="pres">
      <dgm:prSet presAssocID="{4FD8A7F8-8763-4158-AEDD-CECA58C447DA}" presName="desTx" presStyleLbl="revTx" presStyleIdx="3" presStyleCnt="4">
        <dgm:presLayoutVars/>
      </dgm:prSet>
      <dgm:spPr/>
    </dgm:pt>
  </dgm:ptLst>
  <dgm:cxnLst>
    <dgm:cxn modelId="{BBA3911E-AE33-4FA5-8EEE-0DEAD28B4347}" srcId="{D5C8007A-8407-40D3-94B4-76D61C8D30E1}" destId="{4FD8A7F8-8763-4158-AEDD-CECA58C447DA}" srcOrd="1" destOrd="0" parTransId="{EFF78CEF-139D-47DF-9419-B4851AD67C6C}" sibTransId="{B9795FF1-D4FD-4781-8996-0C5EA24359F4}"/>
    <dgm:cxn modelId="{16BB1A44-CEC4-4D3E-8CC6-A20FBCAB5E3F}" srcId="{F7AF0D9B-378D-4EB6-BCAA-52F246CDE2CF}" destId="{81EA0879-7C38-4A06-9FB5-025F1E52AE7B}" srcOrd="0" destOrd="0" parTransId="{4FE7769E-3E33-4A72-B8A6-7F662F8B183F}" sibTransId="{72E07BBA-02A3-47D1-BA5A-FDB3EFC51087}"/>
    <dgm:cxn modelId="{EF3F3F45-7307-46B2-8F9D-D90F2E2318E2}" srcId="{4FD8A7F8-8763-4158-AEDD-CECA58C447DA}" destId="{2854A6CA-0C66-4438-AF2C-EC3B0D5E3650}" srcOrd="0" destOrd="0" parTransId="{9CEFEB19-1550-4673-BDFD-123C899616CD}" sibTransId="{862ADA7F-980C-4B47-8CCD-34787A0F5658}"/>
    <dgm:cxn modelId="{B700B772-0923-4D72-80F9-9C855B4470B3}" type="presOf" srcId="{81EA0879-7C38-4A06-9FB5-025F1E52AE7B}" destId="{4A445391-ADD2-461C-A197-4EF173541F2B}" srcOrd="0" destOrd="0" presId="urn:microsoft.com/office/officeart/2018/2/layout/IconVerticalSolidList"/>
    <dgm:cxn modelId="{AF147280-F3B8-491C-8DE3-D1782A07B5CE}" srcId="{D5C8007A-8407-40D3-94B4-76D61C8D30E1}" destId="{F7AF0D9B-378D-4EB6-BCAA-52F246CDE2CF}" srcOrd="0" destOrd="0" parTransId="{4F0EE7C6-AAE8-40FD-BAB6-BA103C8228E7}" sibTransId="{986BA6AF-B1A2-48C3-B048-095D0199092D}"/>
    <dgm:cxn modelId="{08C26A82-11C6-4D9E-8B3E-418B3C8612E5}" type="presOf" srcId="{D5C8007A-8407-40D3-94B4-76D61C8D30E1}" destId="{23FF0FA7-89AB-46E1-ACBC-64D111091DFD}" srcOrd="0" destOrd="0" presId="urn:microsoft.com/office/officeart/2018/2/layout/IconVerticalSolidList"/>
    <dgm:cxn modelId="{9EBBEC9C-7DD8-4185-A323-CAF85270D8DB}" type="presOf" srcId="{4FD8A7F8-8763-4158-AEDD-CECA58C447DA}" destId="{6D2FEA5F-45BF-40A5-BA92-F12DEF9BE2B2}" srcOrd="0" destOrd="0" presId="urn:microsoft.com/office/officeart/2018/2/layout/IconVerticalSolidList"/>
    <dgm:cxn modelId="{735425A1-5A67-49EB-BBEA-62A7DC1A8E39}" type="presOf" srcId="{2854A6CA-0C66-4438-AF2C-EC3B0D5E3650}" destId="{C1DB138C-C57B-447D-98F1-08EECBFB3950}" srcOrd="0" destOrd="0" presId="urn:microsoft.com/office/officeart/2018/2/layout/IconVerticalSolidList"/>
    <dgm:cxn modelId="{01FDB0F2-44FF-4B87-B9A7-FF63A49157BD}" type="presOf" srcId="{F7AF0D9B-378D-4EB6-BCAA-52F246CDE2CF}" destId="{9FDCDD79-9CA9-446E-BE40-51FD31144058}" srcOrd="0" destOrd="0" presId="urn:microsoft.com/office/officeart/2018/2/layout/IconVerticalSolidList"/>
    <dgm:cxn modelId="{9B1A887E-BB9E-4003-AC72-BFE94AF90A91}" type="presParOf" srcId="{23FF0FA7-89AB-46E1-ACBC-64D111091DFD}" destId="{74DA3FA5-C3BE-4F5B-BEDF-D868A9F6DA1C}" srcOrd="0" destOrd="0" presId="urn:microsoft.com/office/officeart/2018/2/layout/IconVerticalSolidList"/>
    <dgm:cxn modelId="{8767C753-409A-4506-A467-E020615BBB9D}" type="presParOf" srcId="{74DA3FA5-C3BE-4F5B-BEDF-D868A9F6DA1C}" destId="{71972D0B-AC44-44E0-89DF-27B5E0EEE27D}" srcOrd="0" destOrd="0" presId="urn:microsoft.com/office/officeart/2018/2/layout/IconVerticalSolidList"/>
    <dgm:cxn modelId="{B6B0B9EE-ED88-4027-AD7E-059C8FF21590}" type="presParOf" srcId="{74DA3FA5-C3BE-4F5B-BEDF-D868A9F6DA1C}" destId="{CB6E5FB8-809D-4C35-9632-3D8791093DCD}" srcOrd="1" destOrd="0" presId="urn:microsoft.com/office/officeart/2018/2/layout/IconVerticalSolidList"/>
    <dgm:cxn modelId="{E395ADCD-C8B7-4EFF-A4AE-09D2BEDF2DDA}" type="presParOf" srcId="{74DA3FA5-C3BE-4F5B-BEDF-D868A9F6DA1C}" destId="{AF655553-B9D2-4E0F-9F6A-98F232B8190F}" srcOrd="2" destOrd="0" presId="urn:microsoft.com/office/officeart/2018/2/layout/IconVerticalSolidList"/>
    <dgm:cxn modelId="{8856648F-5E44-4611-A321-C8F110727271}" type="presParOf" srcId="{74DA3FA5-C3BE-4F5B-BEDF-D868A9F6DA1C}" destId="{9FDCDD79-9CA9-446E-BE40-51FD31144058}" srcOrd="3" destOrd="0" presId="urn:microsoft.com/office/officeart/2018/2/layout/IconVerticalSolidList"/>
    <dgm:cxn modelId="{93F9F097-32BF-4013-A2B4-C92701D5BA55}" type="presParOf" srcId="{74DA3FA5-C3BE-4F5B-BEDF-D868A9F6DA1C}" destId="{4A445391-ADD2-461C-A197-4EF173541F2B}" srcOrd="4" destOrd="0" presId="urn:microsoft.com/office/officeart/2018/2/layout/IconVerticalSolidList"/>
    <dgm:cxn modelId="{BADD5DDD-1D69-4176-AA9F-C48C2C008D74}" type="presParOf" srcId="{23FF0FA7-89AB-46E1-ACBC-64D111091DFD}" destId="{B75BCBC0-B426-41B8-B45B-8FD93CB92D89}" srcOrd="1" destOrd="0" presId="urn:microsoft.com/office/officeart/2018/2/layout/IconVerticalSolidList"/>
    <dgm:cxn modelId="{54AEE75E-8769-4609-A5CA-3AE36B4AE5A5}" type="presParOf" srcId="{23FF0FA7-89AB-46E1-ACBC-64D111091DFD}" destId="{80A6D1F5-0278-40A2-BB36-2A4AFC152D44}" srcOrd="2" destOrd="0" presId="urn:microsoft.com/office/officeart/2018/2/layout/IconVerticalSolidList"/>
    <dgm:cxn modelId="{F4BB66B7-E580-440F-960D-3A497BC0387B}" type="presParOf" srcId="{80A6D1F5-0278-40A2-BB36-2A4AFC152D44}" destId="{8D10839A-A928-4F8B-BE38-0B4CDCA3AE25}" srcOrd="0" destOrd="0" presId="urn:microsoft.com/office/officeart/2018/2/layout/IconVerticalSolidList"/>
    <dgm:cxn modelId="{14057CCF-FEF9-410D-A892-017840AB7612}" type="presParOf" srcId="{80A6D1F5-0278-40A2-BB36-2A4AFC152D44}" destId="{83B71F93-595A-4E33-8517-503A0CE5C4CE}" srcOrd="1" destOrd="0" presId="urn:microsoft.com/office/officeart/2018/2/layout/IconVerticalSolidList"/>
    <dgm:cxn modelId="{0FB17427-A19F-44D4-B4A7-A27A00194744}" type="presParOf" srcId="{80A6D1F5-0278-40A2-BB36-2A4AFC152D44}" destId="{9DCFCDD3-C8DB-4582-A141-BB2C8EBF1256}" srcOrd="2" destOrd="0" presId="urn:microsoft.com/office/officeart/2018/2/layout/IconVerticalSolidList"/>
    <dgm:cxn modelId="{589ED564-C683-465D-A0B1-77C0D8E1F5D5}" type="presParOf" srcId="{80A6D1F5-0278-40A2-BB36-2A4AFC152D44}" destId="{6D2FEA5F-45BF-40A5-BA92-F12DEF9BE2B2}" srcOrd="3" destOrd="0" presId="urn:microsoft.com/office/officeart/2018/2/layout/IconVerticalSolidList"/>
    <dgm:cxn modelId="{7368BE4D-5500-4043-8370-6847A2674779}" type="presParOf" srcId="{80A6D1F5-0278-40A2-BB36-2A4AFC152D44}" destId="{C1DB138C-C57B-447D-98F1-08EECBFB395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DC4069-56FB-468B-A680-07589855A95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DFDB8F3-081E-48DC-B091-10B44EFE97D2}">
      <dgm:prSet/>
      <dgm:spPr/>
      <dgm:t>
        <a:bodyPr/>
        <a:lstStyle/>
        <a:p>
          <a:r>
            <a:rPr lang="en-US"/>
            <a:t>Perhaps we could create new tools to use by compositing the earlier tools into a meta one</a:t>
          </a:r>
        </a:p>
      </dgm:t>
    </dgm:pt>
    <dgm:pt modelId="{748A540A-0E97-4689-938E-E56FB80CF063}" type="parTrans" cxnId="{0062FB26-71DB-4744-A0E1-E8828E1DC253}">
      <dgm:prSet/>
      <dgm:spPr/>
      <dgm:t>
        <a:bodyPr/>
        <a:lstStyle/>
        <a:p>
          <a:endParaRPr lang="en-US"/>
        </a:p>
      </dgm:t>
    </dgm:pt>
    <dgm:pt modelId="{5A1B97D3-453C-459F-920D-5652248702E8}" type="sibTrans" cxnId="{0062FB26-71DB-4744-A0E1-E8828E1DC253}">
      <dgm:prSet/>
      <dgm:spPr/>
      <dgm:t>
        <a:bodyPr/>
        <a:lstStyle/>
        <a:p>
          <a:endParaRPr lang="en-US"/>
        </a:p>
      </dgm:t>
    </dgm:pt>
    <dgm:pt modelId="{7A289B7C-7EBE-4C16-90F9-9932E19F1ACA}">
      <dgm:prSet/>
      <dgm:spPr/>
      <dgm:t>
        <a:bodyPr/>
        <a:lstStyle/>
        <a:p>
          <a:r>
            <a:rPr lang="en-US"/>
            <a:t>Zoom tool can be composed with a cropping tool followed by a reshape tool</a:t>
          </a:r>
        </a:p>
      </dgm:t>
    </dgm:pt>
    <dgm:pt modelId="{2B85DC21-C523-4315-B537-8965E560A849}" type="parTrans" cxnId="{EACB41C1-CAC4-410A-8BE2-4BA71DF5458E}">
      <dgm:prSet/>
      <dgm:spPr/>
      <dgm:t>
        <a:bodyPr/>
        <a:lstStyle/>
        <a:p>
          <a:endParaRPr lang="en-US"/>
        </a:p>
      </dgm:t>
    </dgm:pt>
    <dgm:pt modelId="{F493B3F0-6A02-4B46-AF99-2BDD89A36D95}" type="sibTrans" cxnId="{EACB41C1-CAC4-410A-8BE2-4BA71DF5458E}">
      <dgm:prSet/>
      <dgm:spPr/>
      <dgm:t>
        <a:bodyPr/>
        <a:lstStyle/>
        <a:p>
          <a:endParaRPr lang="en-US"/>
        </a:p>
      </dgm:t>
    </dgm:pt>
    <dgm:pt modelId="{2AB99DAB-6777-4D04-B885-C4D8070ADC9A}">
      <dgm:prSet/>
      <dgm:spPr/>
      <dgm:t>
        <a:bodyPr/>
        <a:lstStyle/>
        <a:p>
          <a:r>
            <a:rPr lang="en-US" dirty="0"/>
            <a:t>Perhaps new tools can be created by grouping together most commonly used tools</a:t>
          </a:r>
        </a:p>
      </dgm:t>
    </dgm:pt>
    <dgm:pt modelId="{FFB99D41-BFBF-4E43-AFAF-B2EDCBE8B670}" type="parTrans" cxnId="{A31A5DE8-302A-4438-A1EA-3E642A7052C6}">
      <dgm:prSet/>
      <dgm:spPr/>
      <dgm:t>
        <a:bodyPr/>
        <a:lstStyle/>
        <a:p>
          <a:endParaRPr lang="en-US"/>
        </a:p>
      </dgm:t>
    </dgm:pt>
    <dgm:pt modelId="{040F1B98-F869-4B98-A5B0-767417A3473F}" type="sibTrans" cxnId="{A31A5DE8-302A-4438-A1EA-3E642A7052C6}">
      <dgm:prSet/>
      <dgm:spPr/>
      <dgm:t>
        <a:bodyPr/>
        <a:lstStyle/>
        <a:p>
          <a:endParaRPr lang="en-US"/>
        </a:p>
      </dgm:t>
    </dgm:pt>
    <dgm:pt modelId="{7E0326BB-102F-46C4-AF50-A444EFB8E9B1}">
      <dgm:prSet/>
      <dgm:spPr/>
      <dgm:t>
        <a:bodyPr/>
        <a:lstStyle/>
        <a:p>
          <a:r>
            <a:rPr lang="en-US"/>
            <a:t>An agent could be asked to analyse past trends to propose new tools </a:t>
          </a:r>
        </a:p>
      </dgm:t>
    </dgm:pt>
    <dgm:pt modelId="{CAF0E6B4-9FA2-468E-B240-D308E25267DC}" type="parTrans" cxnId="{5A1C09D0-57FF-4545-8CCB-36507B6C4EA7}">
      <dgm:prSet/>
      <dgm:spPr/>
      <dgm:t>
        <a:bodyPr/>
        <a:lstStyle/>
        <a:p>
          <a:endParaRPr lang="en-US"/>
        </a:p>
      </dgm:t>
    </dgm:pt>
    <dgm:pt modelId="{13258DC4-132A-426C-B6B4-FFEB5C112EE8}" type="sibTrans" cxnId="{5A1C09D0-57FF-4545-8CCB-36507B6C4EA7}">
      <dgm:prSet/>
      <dgm:spPr/>
      <dgm:t>
        <a:bodyPr/>
        <a:lstStyle/>
        <a:p>
          <a:endParaRPr lang="en-US"/>
        </a:p>
      </dgm:t>
    </dgm:pt>
    <dgm:pt modelId="{92AD1161-A5B8-4D13-80C1-25BC3EB6B50F}">
      <dgm:prSet/>
      <dgm:spPr/>
      <dgm:t>
        <a:bodyPr/>
        <a:lstStyle/>
        <a:p>
          <a:r>
            <a:rPr lang="en-US"/>
            <a:t>Note: Need not be LLM, can be rule-based</a:t>
          </a:r>
        </a:p>
      </dgm:t>
    </dgm:pt>
    <dgm:pt modelId="{A62FE7F7-620C-4ECF-BEDD-37516EB472C9}" type="parTrans" cxnId="{ACC1648E-E679-4E51-A355-0B644E1D2310}">
      <dgm:prSet/>
      <dgm:spPr/>
      <dgm:t>
        <a:bodyPr/>
        <a:lstStyle/>
        <a:p>
          <a:endParaRPr lang="en-US"/>
        </a:p>
      </dgm:t>
    </dgm:pt>
    <dgm:pt modelId="{26F9391E-832D-400A-AACD-B39923117DC3}" type="sibTrans" cxnId="{ACC1648E-E679-4E51-A355-0B644E1D2310}">
      <dgm:prSet/>
      <dgm:spPr/>
      <dgm:t>
        <a:bodyPr/>
        <a:lstStyle/>
        <a:p>
          <a:endParaRPr lang="en-US"/>
        </a:p>
      </dgm:t>
    </dgm:pt>
    <dgm:pt modelId="{2E6BCE2F-E2F9-4B0C-9DF6-9099AC25FAF6}">
      <dgm:prSet/>
      <dgm:spPr/>
      <dgm:t>
        <a:bodyPr/>
        <a:lstStyle/>
        <a:p>
          <a:r>
            <a:rPr lang="en-US"/>
            <a:t>Initial tools may be learned by taking successful workflows and identifying common patterns</a:t>
          </a:r>
        </a:p>
      </dgm:t>
    </dgm:pt>
    <dgm:pt modelId="{FF22F259-4A31-4DF0-8264-B80C3BCF53F3}" type="parTrans" cxnId="{97BF5011-E570-4E1B-AE69-43F4DBDFA9FB}">
      <dgm:prSet/>
      <dgm:spPr/>
      <dgm:t>
        <a:bodyPr/>
        <a:lstStyle/>
        <a:p>
          <a:endParaRPr lang="en-US"/>
        </a:p>
      </dgm:t>
    </dgm:pt>
    <dgm:pt modelId="{85922472-3742-499E-A2E4-3C52580650A4}" type="sibTrans" cxnId="{97BF5011-E570-4E1B-AE69-43F4DBDFA9FB}">
      <dgm:prSet/>
      <dgm:spPr/>
      <dgm:t>
        <a:bodyPr/>
        <a:lstStyle/>
        <a:p>
          <a:endParaRPr lang="en-US"/>
        </a:p>
      </dgm:t>
    </dgm:pt>
    <dgm:pt modelId="{A88BDEAA-8B66-419D-8213-05847FEFE826}">
      <dgm:prSet/>
      <dgm:spPr/>
      <dgm:t>
        <a:bodyPr/>
        <a:lstStyle/>
        <a:p>
          <a:r>
            <a:rPr lang="en-US"/>
            <a:t>Example: Ghost in the MineCraft</a:t>
          </a:r>
        </a:p>
      </dgm:t>
    </dgm:pt>
    <dgm:pt modelId="{7BF5C596-CC1A-4529-94E5-8A3DE92FCD98}" type="parTrans" cxnId="{C80CA405-08FB-44E8-9029-ED354BD6BC88}">
      <dgm:prSet/>
      <dgm:spPr/>
      <dgm:t>
        <a:bodyPr/>
        <a:lstStyle/>
        <a:p>
          <a:endParaRPr lang="en-US"/>
        </a:p>
      </dgm:t>
    </dgm:pt>
    <dgm:pt modelId="{2FE4B7D4-C1FA-4840-977A-27E3E2E75D19}" type="sibTrans" cxnId="{C80CA405-08FB-44E8-9029-ED354BD6BC88}">
      <dgm:prSet/>
      <dgm:spPr/>
      <dgm:t>
        <a:bodyPr/>
        <a:lstStyle/>
        <a:p>
          <a:endParaRPr lang="en-US"/>
        </a:p>
      </dgm:t>
    </dgm:pt>
    <dgm:pt modelId="{946774B1-AC7E-459E-AAF3-A9039EEA0495}" type="pres">
      <dgm:prSet presAssocID="{00DC4069-56FB-468B-A680-07589855A950}" presName="root" presStyleCnt="0">
        <dgm:presLayoutVars>
          <dgm:dir/>
          <dgm:resizeHandles val="exact"/>
        </dgm:presLayoutVars>
      </dgm:prSet>
      <dgm:spPr/>
    </dgm:pt>
    <dgm:pt modelId="{E7ED84CF-41F8-4AA1-BFDA-C5F28CACE0EB}" type="pres">
      <dgm:prSet presAssocID="{BDFDB8F3-081E-48DC-B091-10B44EFE97D2}" presName="compNode" presStyleCnt="0"/>
      <dgm:spPr/>
    </dgm:pt>
    <dgm:pt modelId="{E23254D2-9B85-4522-A1F6-CEE279E17645}" type="pres">
      <dgm:prSet presAssocID="{BDFDB8F3-081E-48DC-B091-10B44EFE97D2}" presName="bgRect" presStyleLbl="bgShp" presStyleIdx="0" presStyleCnt="3"/>
      <dgm:spPr/>
    </dgm:pt>
    <dgm:pt modelId="{A11EFF2D-75DD-4378-8B51-AFA7BA13C196}" type="pres">
      <dgm:prSet presAssocID="{BDFDB8F3-081E-48DC-B091-10B44EFE97D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09B97BF1-3F22-46C3-8DD2-045FAA3CBB6F}" type="pres">
      <dgm:prSet presAssocID="{BDFDB8F3-081E-48DC-B091-10B44EFE97D2}" presName="spaceRect" presStyleCnt="0"/>
      <dgm:spPr/>
    </dgm:pt>
    <dgm:pt modelId="{88879351-FCD4-429B-84D1-4F9FFB8A16E2}" type="pres">
      <dgm:prSet presAssocID="{BDFDB8F3-081E-48DC-B091-10B44EFE97D2}" presName="parTx" presStyleLbl="revTx" presStyleIdx="0" presStyleCnt="6">
        <dgm:presLayoutVars>
          <dgm:chMax val="0"/>
          <dgm:chPref val="0"/>
        </dgm:presLayoutVars>
      </dgm:prSet>
      <dgm:spPr/>
    </dgm:pt>
    <dgm:pt modelId="{4FF375CE-7D52-404D-95E5-CAB433B0D348}" type="pres">
      <dgm:prSet presAssocID="{BDFDB8F3-081E-48DC-B091-10B44EFE97D2}" presName="desTx" presStyleLbl="revTx" presStyleIdx="1" presStyleCnt="6">
        <dgm:presLayoutVars/>
      </dgm:prSet>
      <dgm:spPr/>
    </dgm:pt>
    <dgm:pt modelId="{7ABDDB4E-43EB-4D49-A3E4-FBA2682961C9}" type="pres">
      <dgm:prSet presAssocID="{5A1B97D3-453C-459F-920D-5652248702E8}" presName="sibTrans" presStyleCnt="0"/>
      <dgm:spPr/>
    </dgm:pt>
    <dgm:pt modelId="{B0A748C4-4CB0-40AA-818B-F515F1BE8446}" type="pres">
      <dgm:prSet presAssocID="{2AB99DAB-6777-4D04-B885-C4D8070ADC9A}" presName="compNode" presStyleCnt="0"/>
      <dgm:spPr/>
    </dgm:pt>
    <dgm:pt modelId="{E2EA8C2C-D914-418D-9BBC-46A46EBC6EDD}" type="pres">
      <dgm:prSet presAssocID="{2AB99DAB-6777-4D04-B885-C4D8070ADC9A}" presName="bgRect" presStyleLbl="bgShp" presStyleIdx="1" presStyleCnt="3"/>
      <dgm:spPr>
        <a:solidFill>
          <a:srgbClr val="00B050"/>
        </a:solidFill>
      </dgm:spPr>
    </dgm:pt>
    <dgm:pt modelId="{B68B45FC-5C3D-408E-98D4-0BD9FA255868}" type="pres">
      <dgm:prSet presAssocID="{2AB99DAB-6777-4D04-B885-C4D8070ADC9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50E5FCD-6B7A-4AB5-B24D-0357C6C1AA8F}" type="pres">
      <dgm:prSet presAssocID="{2AB99DAB-6777-4D04-B885-C4D8070ADC9A}" presName="spaceRect" presStyleCnt="0"/>
      <dgm:spPr/>
    </dgm:pt>
    <dgm:pt modelId="{CDC6D9B3-C41F-4457-8AEA-D620BD0F5F93}" type="pres">
      <dgm:prSet presAssocID="{2AB99DAB-6777-4D04-B885-C4D8070ADC9A}" presName="parTx" presStyleLbl="revTx" presStyleIdx="2" presStyleCnt="6">
        <dgm:presLayoutVars>
          <dgm:chMax val="0"/>
          <dgm:chPref val="0"/>
        </dgm:presLayoutVars>
      </dgm:prSet>
      <dgm:spPr/>
    </dgm:pt>
    <dgm:pt modelId="{F0FFB9A9-C0F2-4F0C-A56F-5C35664DC529}" type="pres">
      <dgm:prSet presAssocID="{2AB99DAB-6777-4D04-B885-C4D8070ADC9A}" presName="desTx" presStyleLbl="revTx" presStyleIdx="3" presStyleCnt="6">
        <dgm:presLayoutVars/>
      </dgm:prSet>
      <dgm:spPr/>
    </dgm:pt>
    <dgm:pt modelId="{367A8F57-DFAA-47B5-ACA7-9309AC624874}" type="pres">
      <dgm:prSet presAssocID="{040F1B98-F869-4B98-A5B0-767417A3473F}" presName="sibTrans" presStyleCnt="0"/>
      <dgm:spPr/>
    </dgm:pt>
    <dgm:pt modelId="{A8C2744D-1F39-49A9-A489-A5802984CCDE}" type="pres">
      <dgm:prSet presAssocID="{2E6BCE2F-E2F9-4B0C-9DF6-9099AC25FAF6}" presName="compNode" presStyleCnt="0"/>
      <dgm:spPr/>
    </dgm:pt>
    <dgm:pt modelId="{1CC70C79-F0B6-4BCD-AE16-249E99F787E3}" type="pres">
      <dgm:prSet presAssocID="{2E6BCE2F-E2F9-4B0C-9DF6-9099AC25FAF6}" presName="bgRect" presStyleLbl="bgShp" presStyleIdx="2" presStyleCnt="3"/>
      <dgm:spPr>
        <a:solidFill>
          <a:srgbClr val="0070C0"/>
        </a:solidFill>
      </dgm:spPr>
    </dgm:pt>
    <dgm:pt modelId="{597ACDF3-E555-4643-BB9B-ED13B327D87D}" type="pres">
      <dgm:prSet presAssocID="{2E6BCE2F-E2F9-4B0C-9DF6-9099AC25FAF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3648B40B-84BC-40CF-B8DA-D4F152243C95}" type="pres">
      <dgm:prSet presAssocID="{2E6BCE2F-E2F9-4B0C-9DF6-9099AC25FAF6}" presName="spaceRect" presStyleCnt="0"/>
      <dgm:spPr/>
    </dgm:pt>
    <dgm:pt modelId="{AC691DB4-5543-4DE0-903E-40859767390A}" type="pres">
      <dgm:prSet presAssocID="{2E6BCE2F-E2F9-4B0C-9DF6-9099AC25FAF6}" presName="parTx" presStyleLbl="revTx" presStyleIdx="4" presStyleCnt="6">
        <dgm:presLayoutVars>
          <dgm:chMax val="0"/>
          <dgm:chPref val="0"/>
        </dgm:presLayoutVars>
      </dgm:prSet>
      <dgm:spPr/>
    </dgm:pt>
    <dgm:pt modelId="{FEAF1754-2FBE-421E-A107-0A653C74C6FD}" type="pres">
      <dgm:prSet presAssocID="{2E6BCE2F-E2F9-4B0C-9DF6-9099AC25FAF6}" presName="desTx" presStyleLbl="revTx" presStyleIdx="5" presStyleCnt="6">
        <dgm:presLayoutVars/>
      </dgm:prSet>
      <dgm:spPr/>
    </dgm:pt>
  </dgm:ptLst>
  <dgm:cxnLst>
    <dgm:cxn modelId="{C80CA405-08FB-44E8-9029-ED354BD6BC88}" srcId="{2E6BCE2F-E2F9-4B0C-9DF6-9099AC25FAF6}" destId="{A88BDEAA-8B66-419D-8213-05847FEFE826}" srcOrd="0" destOrd="0" parTransId="{7BF5C596-CC1A-4529-94E5-8A3DE92FCD98}" sibTransId="{2FE4B7D4-C1FA-4840-977A-27E3E2E75D19}"/>
    <dgm:cxn modelId="{8C52CB0B-7D5D-4D2D-A135-BCC5710125E5}" type="presOf" srcId="{2AB99DAB-6777-4D04-B885-C4D8070ADC9A}" destId="{CDC6D9B3-C41F-4457-8AEA-D620BD0F5F93}" srcOrd="0" destOrd="0" presId="urn:microsoft.com/office/officeart/2018/2/layout/IconVerticalSolidList"/>
    <dgm:cxn modelId="{97BF5011-E570-4E1B-AE69-43F4DBDFA9FB}" srcId="{00DC4069-56FB-468B-A680-07589855A950}" destId="{2E6BCE2F-E2F9-4B0C-9DF6-9099AC25FAF6}" srcOrd="2" destOrd="0" parTransId="{FF22F259-4A31-4DF0-8264-B80C3BCF53F3}" sibTransId="{85922472-3742-499E-A2E4-3C52580650A4}"/>
    <dgm:cxn modelId="{AB593B1A-8A9E-49E4-B8F0-3E2B5BCA4317}" type="presOf" srcId="{2E6BCE2F-E2F9-4B0C-9DF6-9099AC25FAF6}" destId="{AC691DB4-5543-4DE0-903E-40859767390A}" srcOrd="0" destOrd="0" presId="urn:microsoft.com/office/officeart/2018/2/layout/IconVerticalSolidList"/>
    <dgm:cxn modelId="{0062FB26-71DB-4744-A0E1-E8828E1DC253}" srcId="{00DC4069-56FB-468B-A680-07589855A950}" destId="{BDFDB8F3-081E-48DC-B091-10B44EFE97D2}" srcOrd="0" destOrd="0" parTransId="{748A540A-0E97-4689-938E-E56FB80CF063}" sibTransId="{5A1B97D3-453C-459F-920D-5652248702E8}"/>
    <dgm:cxn modelId="{5ADC3576-A76E-4D45-A7F3-88603D9A1FF9}" type="presOf" srcId="{BDFDB8F3-081E-48DC-B091-10B44EFE97D2}" destId="{88879351-FCD4-429B-84D1-4F9FFB8A16E2}" srcOrd="0" destOrd="0" presId="urn:microsoft.com/office/officeart/2018/2/layout/IconVerticalSolidList"/>
    <dgm:cxn modelId="{ACC1648E-E679-4E51-A355-0B644E1D2310}" srcId="{2AB99DAB-6777-4D04-B885-C4D8070ADC9A}" destId="{92AD1161-A5B8-4D13-80C1-25BC3EB6B50F}" srcOrd="1" destOrd="0" parTransId="{A62FE7F7-620C-4ECF-BEDD-37516EB472C9}" sibTransId="{26F9391E-832D-400A-AACD-B39923117DC3}"/>
    <dgm:cxn modelId="{8B927D8E-AD2D-4015-9E7F-2CAB0919A31B}" type="presOf" srcId="{92AD1161-A5B8-4D13-80C1-25BC3EB6B50F}" destId="{F0FFB9A9-C0F2-4F0C-A56F-5C35664DC529}" srcOrd="0" destOrd="1" presId="urn:microsoft.com/office/officeart/2018/2/layout/IconVerticalSolidList"/>
    <dgm:cxn modelId="{507E6090-D21A-42A3-B292-4944581C2D1B}" type="presOf" srcId="{7A289B7C-7EBE-4C16-90F9-9932E19F1ACA}" destId="{4FF375CE-7D52-404D-95E5-CAB433B0D348}" srcOrd="0" destOrd="0" presId="urn:microsoft.com/office/officeart/2018/2/layout/IconVerticalSolidList"/>
    <dgm:cxn modelId="{EACB41C1-CAC4-410A-8BE2-4BA71DF5458E}" srcId="{BDFDB8F3-081E-48DC-B091-10B44EFE97D2}" destId="{7A289B7C-7EBE-4C16-90F9-9932E19F1ACA}" srcOrd="0" destOrd="0" parTransId="{2B85DC21-C523-4315-B537-8965E560A849}" sibTransId="{F493B3F0-6A02-4B46-AF99-2BDD89A36D95}"/>
    <dgm:cxn modelId="{619CA2C7-D2BC-42EF-827D-39713E467ABD}" type="presOf" srcId="{00DC4069-56FB-468B-A680-07589855A950}" destId="{946774B1-AC7E-459E-AAF3-A9039EEA0495}" srcOrd="0" destOrd="0" presId="urn:microsoft.com/office/officeart/2018/2/layout/IconVerticalSolidList"/>
    <dgm:cxn modelId="{5A1C09D0-57FF-4545-8CCB-36507B6C4EA7}" srcId="{2AB99DAB-6777-4D04-B885-C4D8070ADC9A}" destId="{7E0326BB-102F-46C4-AF50-A444EFB8E9B1}" srcOrd="0" destOrd="0" parTransId="{CAF0E6B4-9FA2-468E-B240-D308E25267DC}" sibTransId="{13258DC4-132A-426C-B6B4-FFEB5C112EE8}"/>
    <dgm:cxn modelId="{A31A5DE8-302A-4438-A1EA-3E642A7052C6}" srcId="{00DC4069-56FB-468B-A680-07589855A950}" destId="{2AB99DAB-6777-4D04-B885-C4D8070ADC9A}" srcOrd="1" destOrd="0" parTransId="{FFB99D41-BFBF-4E43-AFAF-B2EDCBE8B670}" sibTransId="{040F1B98-F869-4B98-A5B0-767417A3473F}"/>
    <dgm:cxn modelId="{DCD025F7-A305-48F2-9CA3-8321DC0CF898}" type="presOf" srcId="{7E0326BB-102F-46C4-AF50-A444EFB8E9B1}" destId="{F0FFB9A9-C0F2-4F0C-A56F-5C35664DC529}" srcOrd="0" destOrd="0" presId="urn:microsoft.com/office/officeart/2018/2/layout/IconVerticalSolidList"/>
    <dgm:cxn modelId="{A97608FC-2278-40C8-A2B3-662776E2C696}" type="presOf" srcId="{A88BDEAA-8B66-419D-8213-05847FEFE826}" destId="{FEAF1754-2FBE-421E-A107-0A653C74C6FD}" srcOrd="0" destOrd="0" presId="urn:microsoft.com/office/officeart/2018/2/layout/IconVerticalSolidList"/>
    <dgm:cxn modelId="{A9976D01-52EB-46A9-8068-BF688A72F1DF}" type="presParOf" srcId="{946774B1-AC7E-459E-AAF3-A9039EEA0495}" destId="{E7ED84CF-41F8-4AA1-BFDA-C5F28CACE0EB}" srcOrd="0" destOrd="0" presId="urn:microsoft.com/office/officeart/2018/2/layout/IconVerticalSolidList"/>
    <dgm:cxn modelId="{3D351D14-FCBB-4797-AA7B-556A8ED792BA}" type="presParOf" srcId="{E7ED84CF-41F8-4AA1-BFDA-C5F28CACE0EB}" destId="{E23254D2-9B85-4522-A1F6-CEE279E17645}" srcOrd="0" destOrd="0" presId="urn:microsoft.com/office/officeart/2018/2/layout/IconVerticalSolidList"/>
    <dgm:cxn modelId="{C12E36C9-382A-4E01-9881-ABF5C576ABD2}" type="presParOf" srcId="{E7ED84CF-41F8-4AA1-BFDA-C5F28CACE0EB}" destId="{A11EFF2D-75DD-4378-8B51-AFA7BA13C196}" srcOrd="1" destOrd="0" presId="urn:microsoft.com/office/officeart/2018/2/layout/IconVerticalSolidList"/>
    <dgm:cxn modelId="{7987023E-FB6F-4F63-BB94-9C8311A3DA10}" type="presParOf" srcId="{E7ED84CF-41F8-4AA1-BFDA-C5F28CACE0EB}" destId="{09B97BF1-3F22-46C3-8DD2-045FAA3CBB6F}" srcOrd="2" destOrd="0" presId="urn:microsoft.com/office/officeart/2018/2/layout/IconVerticalSolidList"/>
    <dgm:cxn modelId="{EF9763D3-5D0F-495C-A7E0-CDC244263320}" type="presParOf" srcId="{E7ED84CF-41F8-4AA1-BFDA-C5F28CACE0EB}" destId="{88879351-FCD4-429B-84D1-4F9FFB8A16E2}" srcOrd="3" destOrd="0" presId="urn:microsoft.com/office/officeart/2018/2/layout/IconVerticalSolidList"/>
    <dgm:cxn modelId="{0F419CEC-0BC5-412F-8E0F-9278BA2DD942}" type="presParOf" srcId="{E7ED84CF-41F8-4AA1-BFDA-C5F28CACE0EB}" destId="{4FF375CE-7D52-404D-95E5-CAB433B0D348}" srcOrd="4" destOrd="0" presId="urn:microsoft.com/office/officeart/2018/2/layout/IconVerticalSolidList"/>
    <dgm:cxn modelId="{5FBEB5CF-5B8B-43AD-9BB2-D8311B8E6C0B}" type="presParOf" srcId="{946774B1-AC7E-459E-AAF3-A9039EEA0495}" destId="{7ABDDB4E-43EB-4D49-A3E4-FBA2682961C9}" srcOrd="1" destOrd="0" presId="urn:microsoft.com/office/officeart/2018/2/layout/IconVerticalSolidList"/>
    <dgm:cxn modelId="{2DC4CC50-301A-4CED-83D4-AC9D8831535B}" type="presParOf" srcId="{946774B1-AC7E-459E-AAF3-A9039EEA0495}" destId="{B0A748C4-4CB0-40AA-818B-F515F1BE8446}" srcOrd="2" destOrd="0" presId="urn:microsoft.com/office/officeart/2018/2/layout/IconVerticalSolidList"/>
    <dgm:cxn modelId="{614C6329-8F7C-4DD7-88AE-BE4418CAEADE}" type="presParOf" srcId="{B0A748C4-4CB0-40AA-818B-F515F1BE8446}" destId="{E2EA8C2C-D914-418D-9BBC-46A46EBC6EDD}" srcOrd="0" destOrd="0" presId="urn:microsoft.com/office/officeart/2018/2/layout/IconVerticalSolidList"/>
    <dgm:cxn modelId="{EB5394DC-B4A9-40D7-B3B1-D5611F43A020}" type="presParOf" srcId="{B0A748C4-4CB0-40AA-818B-F515F1BE8446}" destId="{B68B45FC-5C3D-408E-98D4-0BD9FA255868}" srcOrd="1" destOrd="0" presId="urn:microsoft.com/office/officeart/2018/2/layout/IconVerticalSolidList"/>
    <dgm:cxn modelId="{2FEA34BB-E382-48EB-9D1E-8536C10E3CE4}" type="presParOf" srcId="{B0A748C4-4CB0-40AA-818B-F515F1BE8446}" destId="{650E5FCD-6B7A-4AB5-B24D-0357C6C1AA8F}" srcOrd="2" destOrd="0" presId="urn:microsoft.com/office/officeart/2018/2/layout/IconVerticalSolidList"/>
    <dgm:cxn modelId="{CA40F6BC-6782-4746-A015-E818F5AD0B4E}" type="presParOf" srcId="{B0A748C4-4CB0-40AA-818B-F515F1BE8446}" destId="{CDC6D9B3-C41F-4457-8AEA-D620BD0F5F93}" srcOrd="3" destOrd="0" presId="urn:microsoft.com/office/officeart/2018/2/layout/IconVerticalSolidList"/>
    <dgm:cxn modelId="{4C626F34-2A0B-40EF-80A6-CF899267575D}" type="presParOf" srcId="{B0A748C4-4CB0-40AA-818B-F515F1BE8446}" destId="{F0FFB9A9-C0F2-4F0C-A56F-5C35664DC529}" srcOrd="4" destOrd="0" presId="urn:microsoft.com/office/officeart/2018/2/layout/IconVerticalSolidList"/>
    <dgm:cxn modelId="{288AC8B1-6A81-45A5-91A1-B62CF8577808}" type="presParOf" srcId="{946774B1-AC7E-459E-AAF3-A9039EEA0495}" destId="{367A8F57-DFAA-47B5-ACA7-9309AC624874}" srcOrd="3" destOrd="0" presId="urn:microsoft.com/office/officeart/2018/2/layout/IconVerticalSolidList"/>
    <dgm:cxn modelId="{BEEBD5EB-E872-4C8F-81CD-6506A312BACE}" type="presParOf" srcId="{946774B1-AC7E-459E-AAF3-A9039EEA0495}" destId="{A8C2744D-1F39-49A9-A489-A5802984CCDE}" srcOrd="4" destOrd="0" presId="urn:microsoft.com/office/officeart/2018/2/layout/IconVerticalSolidList"/>
    <dgm:cxn modelId="{28E2A2F0-C9C5-463D-8AD2-55E02DE1B06D}" type="presParOf" srcId="{A8C2744D-1F39-49A9-A489-A5802984CCDE}" destId="{1CC70C79-F0B6-4BCD-AE16-249E99F787E3}" srcOrd="0" destOrd="0" presId="urn:microsoft.com/office/officeart/2018/2/layout/IconVerticalSolidList"/>
    <dgm:cxn modelId="{7A10E4DE-2758-4086-A482-587AAA1654BB}" type="presParOf" srcId="{A8C2744D-1F39-49A9-A489-A5802984CCDE}" destId="{597ACDF3-E555-4643-BB9B-ED13B327D87D}" srcOrd="1" destOrd="0" presId="urn:microsoft.com/office/officeart/2018/2/layout/IconVerticalSolidList"/>
    <dgm:cxn modelId="{1CABD93C-9069-48EC-90F1-512FB4A0A0CC}" type="presParOf" srcId="{A8C2744D-1F39-49A9-A489-A5802984CCDE}" destId="{3648B40B-84BC-40CF-B8DA-D4F152243C95}" srcOrd="2" destOrd="0" presId="urn:microsoft.com/office/officeart/2018/2/layout/IconVerticalSolidList"/>
    <dgm:cxn modelId="{792D9F5B-038F-40DA-B0A3-7C927DB53D18}" type="presParOf" srcId="{A8C2744D-1F39-49A9-A489-A5802984CCDE}" destId="{AC691DB4-5543-4DE0-903E-40859767390A}" srcOrd="3" destOrd="0" presId="urn:microsoft.com/office/officeart/2018/2/layout/IconVerticalSolidList"/>
    <dgm:cxn modelId="{407F34E7-2D2F-4CB4-8C65-F7CB2F85AF39}" type="presParOf" srcId="{A8C2744D-1F39-49A9-A489-A5802984CCDE}" destId="{FEAF1754-2FBE-421E-A107-0A653C74C6F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348E36-6258-4CE9-BE65-CF0693E2CDD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D8FCEB7-6889-4A3D-87CD-423BFAEC0268}">
      <dgm:prSet/>
      <dgm:spPr/>
      <dgm:t>
        <a:bodyPr/>
        <a:lstStyle/>
        <a:p>
          <a:r>
            <a:rPr lang="en-US"/>
            <a:t>Have a group of agents with </a:t>
          </a:r>
          <a:r>
            <a:rPr lang="en-US" b="1"/>
            <a:t>different initial contexts </a:t>
          </a:r>
          <a:r>
            <a:rPr lang="en-US"/>
            <a:t>interact with each other to achieve a goal</a:t>
          </a:r>
        </a:p>
      </dgm:t>
    </dgm:pt>
    <dgm:pt modelId="{B623E7BE-4A76-4206-AFC6-16D26D871529}" type="parTrans" cxnId="{0FA7B08A-6A42-477E-9A2C-11EB29B13924}">
      <dgm:prSet/>
      <dgm:spPr/>
      <dgm:t>
        <a:bodyPr/>
        <a:lstStyle/>
        <a:p>
          <a:endParaRPr lang="en-US"/>
        </a:p>
      </dgm:t>
    </dgm:pt>
    <dgm:pt modelId="{C15A3D50-F35E-4B2D-90DB-1D8A6A1686ED}" type="sibTrans" cxnId="{0FA7B08A-6A42-477E-9A2C-11EB29B13924}">
      <dgm:prSet/>
      <dgm:spPr/>
      <dgm:t>
        <a:bodyPr/>
        <a:lstStyle/>
        <a:p>
          <a:endParaRPr lang="en-US"/>
        </a:p>
      </dgm:t>
    </dgm:pt>
    <dgm:pt modelId="{D143FD87-09BF-4317-8341-8771092E7235}">
      <dgm:prSet/>
      <dgm:spPr/>
      <dgm:t>
        <a:bodyPr/>
        <a:lstStyle/>
        <a:p>
          <a:r>
            <a:rPr lang="en-US"/>
            <a:t>Generative Agents Simulacra (The Sims-like simulation)</a:t>
          </a:r>
        </a:p>
      </dgm:t>
    </dgm:pt>
    <dgm:pt modelId="{CA99DBFD-6107-4D6E-B45D-C053E93913E2}" type="parTrans" cxnId="{8C5E2935-4895-437C-9C6B-90C9F092AE45}">
      <dgm:prSet/>
      <dgm:spPr/>
      <dgm:t>
        <a:bodyPr/>
        <a:lstStyle/>
        <a:p>
          <a:endParaRPr lang="en-US"/>
        </a:p>
      </dgm:t>
    </dgm:pt>
    <dgm:pt modelId="{6B588823-06DB-4D8C-9CF8-154F3500F677}" type="sibTrans" cxnId="{8C5E2935-4895-437C-9C6B-90C9F092AE45}">
      <dgm:prSet/>
      <dgm:spPr/>
      <dgm:t>
        <a:bodyPr/>
        <a:lstStyle/>
        <a:p>
          <a:endParaRPr lang="en-US"/>
        </a:p>
      </dgm:t>
    </dgm:pt>
    <dgm:pt modelId="{067DD3FF-336C-4623-90FF-CDAC0D373871}">
      <dgm:prSet/>
      <dgm:spPr/>
      <dgm:t>
        <a:bodyPr/>
        <a:lstStyle/>
        <a:p>
          <a:r>
            <a:rPr lang="en-US"/>
            <a:t>ChatDev (Software Company Simulation)</a:t>
          </a:r>
        </a:p>
      </dgm:t>
    </dgm:pt>
    <dgm:pt modelId="{CB27FFA1-7B3B-415A-BB7B-9839FA93482C}" type="parTrans" cxnId="{A2FACC06-D1EE-4230-919E-1F05CC3ADF77}">
      <dgm:prSet/>
      <dgm:spPr/>
      <dgm:t>
        <a:bodyPr/>
        <a:lstStyle/>
        <a:p>
          <a:endParaRPr lang="en-US"/>
        </a:p>
      </dgm:t>
    </dgm:pt>
    <dgm:pt modelId="{0E21B5BE-559B-4E85-A6CE-35BD6A48BCD7}" type="sibTrans" cxnId="{A2FACC06-D1EE-4230-919E-1F05CC3ADF77}">
      <dgm:prSet/>
      <dgm:spPr/>
      <dgm:t>
        <a:bodyPr/>
        <a:lstStyle/>
        <a:p>
          <a:endParaRPr lang="en-US"/>
        </a:p>
      </dgm:t>
    </dgm:pt>
    <dgm:pt modelId="{97919F7E-B604-4390-AE07-D29ABD0FE44C}">
      <dgm:prSet/>
      <dgm:spPr/>
      <dgm:t>
        <a:bodyPr/>
        <a:lstStyle/>
        <a:p>
          <a:r>
            <a:rPr lang="en-US"/>
            <a:t>Each agent can help to </a:t>
          </a:r>
          <a:r>
            <a:rPr lang="en-US" b="1"/>
            <a:t>bring in particular expertise </a:t>
          </a:r>
          <a:r>
            <a:rPr lang="en-US"/>
            <a:t>to solve a problem</a:t>
          </a:r>
        </a:p>
      </dgm:t>
    </dgm:pt>
    <dgm:pt modelId="{F93D28AD-618B-4F0D-93AD-497742D28916}" type="parTrans" cxnId="{6A427BC4-1A50-4068-9503-6B513B40A88A}">
      <dgm:prSet/>
      <dgm:spPr/>
      <dgm:t>
        <a:bodyPr/>
        <a:lstStyle/>
        <a:p>
          <a:endParaRPr lang="en-US"/>
        </a:p>
      </dgm:t>
    </dgm:pt>
    <dgm:pt modelId="{392E7334-CCA5-4D82-BA36-5BD950D5185B}" type="sibTrans" cxnId="{6A427BC4-1A50-4068-9503-6B513B40A88A}">
      <dgm:prSet/>
      <dgm:spPr/>
      <dgm:t>
        <a:bodyPr/>
        <a:lstStyle/>
        <a:p>
          <a:endParaRPr lang="en-US"/>
        </a:p>
      </dgm:t>
    </dgm:pt>
    <dgm:pt modelId="{79830997-F0E9-4D0F-A8B5-E2C9567803BB}">
      <dgm:prSet/>
      <dgm:spPr/>
      <dgm:t>
        <a:bodyPr/>
        <a:lstStyle/>
        <a:p>
          <a:r>
            <a:rPr lang="en-US"/>
            <a:t>Each agent can even have their own unique memories and own unique tools</a:t>
          </a:r>
        </a:p>
      </dgm:t>
    </dgm:pt>
    <dgm:pt modelId="{561F1254-BCB0-4D16-906E-34A8CC43924A}" type="parTrans" cxnId="{AE1BCB2A-05CF-4582-A9C4-DB5BBC2870A8}">
      <dgm:prSet/>
      <dgm:spPr/>
      <dgm:t>
        <a:bodyPr/>
        <a:lstStyle/>
        <a:p>
          <a:endParaRPr lang="en-US"/>
        </a:p>
      </dgm:t>
    </dgm:pt>
    <dgm:pt modelId="{83AEC01B-31DA-4D3A-8871-F9E517C5680A}" type="sibTrans" cxnId="{AE1BCB2A-05CF-4582-A9C4-DB5BBC2870A8}">
      <dgm:prSet/>
      <dgm:spPr/>
      <dgm:t>
        <a:bodyPr/>
        <a:lstStyle/>
        <a:p>
          <a:endParaRPr lang="en-US"/>
        </a:p>
      </dgm:t>
    </dgm:pt>
    <dgm:pt modelId="{C43D4CF5-942D-4BBE-8C06-698DAB745FEF}">
      <dgm:prSet/>
      <dgm:spPr/>
      <dgm:t>
        <a:bodyPr/>
        <a:lstStyle/>
        <a:p>
          <a:r>
            <a:rPr lang="en-US" b="1"/>
            <a:t>Collective intelligence </a:t>
          </a:r>
          <a:r>
            <a:rPr lang="en-US"/>
            <a:t>is greater than the individual</a:t>
          </a:r>
        </a:p>
      </dgm:t>
    </dgm:pt>
    <dgm:pt modelId="{0F96A00B-0CE1-4094-9B5E-29E13BDA62A6}" type="parTrans" cxnId="{E039863E-4369-4064-9328-EB6B4E122799}">
      <dgm:prSet/>
      <dgm:spPr/>
      <dgm:t>
        <a:bodyPr/>
        <a:lstStyle/>
        <a:p>
          <a:endParaRPr lang="en-US"/>
        </a:p>
      </dgm:t>
    </dgm:pt>
    <dgm:pt modelId="{3392AA6A-ECFD-4418-9D90-9FFC27A2F93D}" type="sibTrans" cxnId="{E039863E-4369-4064-9328-EB6B4E122799}">
      <dgm:prSet/>
      <dgm:spPr/>
      <dgm:t>
        <a:bodyPr/>
        <a:lstStyle/>
        <a:p>
          <a:endParaRPr lang="en-US"/>
        </a:p>
      </dgm:t>
    </dgm:pt>
    <dgm:pt modelId="{C21C68D7-EFF2-48EF-B19B-EF46EF39E7E6}">
      <dgm:prSet/>
      <dgm:spPr/>
      <dgm:t>
        <a:bodyPr/>
        <a:lstStyle/>
        <a:p>
          <a:r>
            <a:rPr lang="en-US"/>
            <a:t>When there are some tasks which an agent cannot solve, it can be offloaded to others</a:t>
          </a:r>
        </a:p>
      </dgm:t>
    </dgm:pt>
    <dgm:pt modelId="{2CAD4C80-2AB2-4442-9D4B-B1E122366FE6}" type="parTrans" cxnId="{A8C7CB36-5F11-4979-96E1-E7C817E66448}">
      <dgm:prSet/>
      <dgm:spPr/>
      <dgm:t>
        <a:bodyPr/>
        <a:lstStyle/>
        <a:p>
          <a:endParaRPr lang="en-US"/>
        </a:p>
      </dgm:t>
    </dgm:pt>
    <dgm:pt modelId="{2C08A269-CE7C-4246-B6B4-EAAAC7520CB5}" type="sibTrans" cxnId="{A8C7CB36-5F11-4979-96E1-E7C817E66448}">
      <dgm:prSet/>
      <dgm:spPr/>
      <dgm:t>
        <a:bodyPr/>
        <a:lstStyle/>
        <a:p>
          <a:endParaRPr lang="en-US"/>
        </a:p>
      </dgm:t>
    </dgm:pt>
    <dgm:pt modelId="{8B98F26E-113C-47D4-A8F7-1825C5A5EEE3}">
      <dgm:prSet/>
      <dgm:spPr/>
      <dgm:t>
        <a:bodyPr/>
        <a:lstStyle/>
        <a:p>
          <a:r>
            <a:rPr lang="en-US"/>
            <a:t>Can pass the problems up and down the hierarchy until a suitable agent can solve it</a:t>
          </a:r>
        </a:p>
      </dgm:t>
    </dgm:pt>
    <dgm:pt modelId="{BF83F6D4-BC04-4391-AA7D-C2069C068D27}" type="parTrans" cxnId="{0FCC4C40-A27F-4BCC-9BB3-09B082A75607}">
      <dgm:prSet/>
      <dgm:spPr/>
      <dgm:t>
        <a:bodyPr/>
        <a:lstStyle/>
        <a:p>
          <a:endParaRPr lang="en-US"/>
        </a:p>
      </dgm:t>
    </dgm:pt>
    <dgm:pt modelId="{70E9A2A2-2D62-462E-A7C9-235FA0B5EDD5}" type="sibTrans" cxnId="{0FCC4C40-A27F-4BCC-9BB3-09B082A75607}">
      <dgm:prSet/>
      <dgm:spPr/>
      <dgm:t>
        <a:bodyPr/>
        <a:lstStyle/>
        <a:p>
          <a:endParaRPr lang="en-US"/>
        </a:p>
      </dgm:t>
    </dgm:pt>
    <dgm:pt modelId="{2CC0E7A1-0AD0-F949-8C52-986150F29401}" type="pres">
      <dgm:prSet presAssocID="{A7348E36-6258-4CE9-BE65-CF0693E2CDD4}" presName="Name0" presStyleCnt="0">
        <dgm:presLayoutVars>
          <dgm:dir/>
          <dgm:animLvl val="lvl"/>
          <dgm:resizeHandles val="exact"/>
        </dgm:presLayoutVars>
      </dgm:prSet>
      <dgm:spPr/>
    </dgm:pt>
    <dgm:pt modelId="{2C2B4A1F-F9A0-8544-94E4-39311900AACC}" type="pres">
      <dgm:prSet presAssocID="{CD8FCEB7-6889-4A3D-87CD-423BFAEC0268}" presName="linNode" presStyleCnt="0"/>
      <dgm:spPr/>
    </dgm:pt>
    <dgm:pt modelId="{55657EE6-1E06-0148-95F2-F571809A78A9}" type="pres">
      <dgm:prSet presAssocID="{CD8FCEB7-6889-4A3D-87CD-423BFAEC026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F9F17CC-5D38-904F-B7D4-F36923FC52D4}" type="pres">
      <dgm:prSet presAssocID="{CD8FCEB7-6889-4A3D-87CD-423BFAEC0268}" presName="descendantText" presStyleLbl="alignAccFollowNode1" presStyleIdx="0" presStyleCnt="3">
        <dgm:presLayoutVars>
          <dgm:bulletEnabled val="1"/>
        </dgm:presLayoutVars>
      </dgm:prSet>
      <dgm:spPr/>
    </dgm:pt>
    <dgm:pt modelId="{699A47BB-BFE8-6B4D-9896-F1E728DC4A48}" type="pres">
      <dgm:prSet presAssocID="{C15A3D50-F35E-4B2D-90DB-1D8A6A1686ED}" presName="sp" presStyleCnt="0"/>
      <dgm:spPr/>
    </dgm:pt>
    <dgm:pt modelId="{CED5ED77-369D-3F4C-8326-8A9F0D967DAA}" type="pres">
      <dgm:prSet presAssocID="{97919F7E-B604-4390-AE07-D29ABD0FE44C}" presName="linNode" presStyleCnt="0"/>
      <dgm:spPr/>
    </dgm:pt>
    <dgm:pt modelId="{348F6A4C-421E-A44A-937E-DD5C16908012}" type="pres">
      <dgm:prSet presAssocID="{97919F7E-B604-4390-AE07-D29ABD0FE44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74E9961-E9C4-EB43-B729-E03494FFE701}" type="pres">
      <dgm:prSet presAssocID="{97919F7E-B604-4390-AE07-D29ABD0FE44C}" presName="descendantText" presStyleLbl="alignAccFollowNode1" presStyleIdx="1" presStyleCnt="3">
        <dgm:presLayoutVars>
          <dgm:bulletEnabled val="1"/>
        </dgm:presLayoutVars>
      </dgm:prSet>
      <dgm:spPr/>
    </dgm:pt>
    <dgm:pt modelId="{5A80C8E2-4F77-F841-AA8A-4DBE534F3705}" type="pres">
      <dgm:prSet presAssocID="{392E7334-CCA5-4D82-BA36-5BD950D5185B}" presName="sp" presStyleCnt="0"/>
      <dgm:spPr/>
    </dgm:pt>
    <dgm:pt modelId="{1968C0DE-E57D-644C-A649-CF7347A27231}" type="pres">
      <dgm:prSet presAssocID="{C43D4CF5-942D-4BBE-8C06-698DAB745FEF}" presName="linNode" presStyleCnt="0"/>
      <dgm:spPr/>
    </dgm:pt>
    <dgm:pt modelId="{5F02AED3-DEAD-C749-A9C6-E3D5CAE8064D}" type="pres">
      <dgm:prSet presAssocID="{C43D4CF5-942D-4BBE-8C06-698DAB745FEF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B13D3AFC-A578-9941-8F54-95F027FF5519}" type="pres">
      <dgm:prSet presAssocID="{C43D4CF5-942D-4BBE-8C06-698DAB745FEF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2FACC06-D1EE-4230-919E-1F05CC3ADF77}" srcId="{CD8FCEB7-6889-4A3D-87CD-423BFAEC0268}" destId="{067DD3FF-336C-4623-90FF-CDAC0D373871}" srcOrd="1" destOrd="0" parTransId="{CB27FFA1-7B3B-415A-BB7B-9839FA93482C}" sibTransId="{0E21B5BE-559B-4E85-A6CE-35BD6A48BCD7}"/>
    <dgm:cxn modelId="{6B650928-70B7-3A4C-A83C-FF8E6B245E46}" type="presOf" srcId="{C43D4CF5-942D-4BBE-8C06-698DAB745FEF}" destId="{5F02AED3-DEAD-C749-A9C6-E3D5CAE8064D}" srcOrd="0" destOrd="0" presId="urn:microsoft.com/office/officeart/2005/8/layout/vList5"/>
    <dgm:cxn modelId="{AE1BCB2A-05CF-4582-A9C4-DB5BBC2870A8}" srcId="{97919F7E-B604-4390-AE07-D29ABD0FE44C}" destId="{79830997-F0E9-4D0F-A8B5-E2C9567803BB}" srcOrd="0" destOrd="0" parTransId="{561F1254-BCB0-4D16-906E-34A8CC43924A}" sibTransId="{83AEC01B-31DA-4D3A-8871-F9E517C5680A}"/>
    <dgm:cxn modelId="{8C5E2935-4895-437C-9C6B-90C9F092AE45}" srcId="{CD8FCEB7-6889-4A3D-87CD-423BFAEC0268}" destId="{D143FD87-09BF-4317-8341-8771092E7235}" srcOrd="0" destOrd="0" parTransId="{CA99DBFD-6107-4D6E-B45D-C053E93913E2}" sibTransId="{6B588823-06DB-4D8C-9CF8-154F3500F677}"/>
    <dgm:cxn modelId="{A8C7CB36-5F11-4979-96E1-E7C817E66448}" srcId="{C43D4CF5-942D-4BBE-8C06-698DAB745FEF}" destId="{C21C68D7-EFF2-48EF-B19B-EF46EF39E7E6}" srcOrd="0" destOrd="0" parTransId="{2CAD4C80-2AB2-4442-9D4B-B1E122366FE6}" sibTransId="{2C08A269-CE7C-4246-B6B4-EAAAC7520CB5}"/>
    <dgm:cxn modelId="{E039863E-4369-4064-9328-EB6B4E122799}" srcId="{A7348E36-6258-4CE9-BE65-CF0693E2CDD4}" destId="{C43D4CF5-942D-4BBE-8C06-698DAB745FEF}" srcOrd="2" destOrd="0" parTransId="{0F96A00B-0CE1-4094-9B5E-29E13BDA62A6}" sibTransId="{3392AA6A-ECFD-4418-9D90-9FFC27A2F93D}"/>
    <dgm:cxn modelId="{0FCC4C40-A27F-4BCC-9BB3-09B082A75607}" srcId="{C43D4CF5-942D-4BBE-8C06-698DAB745FEF}" destId="{8B98F26E-113C-47D4-A8F7-1825C5A5EEE3}" srcOrd="1" destOrd="0" parTransId="{BF83F6D4-BC04-4391-AA7D-C2069C068D27}" sibTransId="{70E9A2A2-2D62-462E-A7C9-235FA0B5EDD5}"/>
    <dgm:cxn modelId="{2B2A8E52-A117-114D-93A7-07EFFCED187A}" type="presOf" srcId="{8B98F26E-113C-47D4-A8F7-1825C5A5EEE3}" destId="{B13D3AFC-A578-9941-8F54-95F027FF5519}" srcOrd="0" destOrd="1" presId="urn:microsoft.com/office/officeart/2005/8/layout/vList5"/>
    <dgm:cxn modelId="{C24CFE54-C8C8-8647-9EA7-B7C123A5EBFC}" type="presOf" srcId="{A7348E36-6258-4CE9-BE65-CF0693E2CDD4}" destId="{2CC0E7A1-0AD0-F949-8C52-986150F29401}" srcOrd="0" destOrd="0" presId="urn:microsoft.com/office/officeart/2005/8/layout/vList5"/>
    <dgm:cxn modelId="{A3E1527F-DCA8-564C-B427-007201E8F35D}" type="presOf" srcId="{CD8FCEB7-6889-4A3D-87CD-423BFAEC0268}" destId="{55657EE6-1E06-0148-95F2-F571809A78A9}" srcOrd="0" destOrd="0" presId="urn:microsoft.com/office/officeart/2005/8/layout/vList5"/>
    <dgm:cxn modelId="{7114C984-9205-304E-8FCF-6A5E121C913A}" type="presOf" srcId="{79830997-F0E9-4D0F-A8B5-E2C9567803BB}" destId="{B74E9961-E9C4-EB43-B729-E03494FFE701}" srcOrd="0" destOrd="0" presId="urn:microsoft.com/office/officeart/2005/8/layout/vList5"/>
    <dgm:cxn modelId="{0FA7B08A-6A42-477E-9A2C-11EB29B13924}" srcId="{A7348E36-6258-4CE9-BE65-CF0693E2CDD4}" destId="{CD8FCEB7-6889-4A3D-87CD-423BFAEC0268}" srcOrd="0" destOrd="0" parTransId="{B623E7BE-4A76-4206-AFC6-16D26D871529}" sibTransId="{C15A3D50-F35E-4B2D-90DB-1D8A6A1686ED}"/>
    <dgm:cxn modelId="{6380919F-BBFB-FD4C-A6C2-73D0A6DD5922}" type="presOf" srcId="{97919F7E-B604-4390-AE07-D29ABD0FE44C}" destId="{348F6A4C-421E-A44A-937E-DD5C16908012}" srcOrd="0" destOrd="0" presId="urn:microsoft.com/office/officeart/2005/8/layout/vList5"/>
    <dgm:cxn modelId="{4FF9DFA0-1F05-A044-A053-67AEAE3B81F6}" type="presOf" srcId="{C21C68D7-EFF2-48EF-B19B-EF46EF39E7E6}" destId="{B13D3AFC-A578-9941-8F54-95F027FF5519}" srcOrd="0" destOrd="0" presId="urn:microsoft.com/office/officeart/2005/8/layout/vList5"/>
    <dgm:cxn modelId="{6A427BC4-1A50-4068-9503-6B513B40A88A}" srcId="{A7348E36-6258-4CE9-BE65-CF0693E2CDD4}" destId="{97919F7E-B604-4390-AE07-D29ABD0FE44C}" srcOrd="1" destOrd="0" parTransId="{F93D28AD-618B-4F0D-93AD-497742D28916}" sibTransId="{392E7334-CCA5-4D82-BA36-5BD950D5185B}"/>
    <dgm:cxn modelId="{358FC1CE-103D-514C-981E-F5AB66606FC6}" type="presOf" srcId="{067DD3FF-336C-4623-90FF-CDAC0D373871}" destId="{9F9F17CC-5D38-904F-B7D4-F36923FC52D4}" srcOrd="0" destOrd="1" presId="urn:microsoft.com/office/officeart/2005/8/layout/vList5"/>
    <dgm:cxn modelId="{E1E03DDB-986F-AB47-B563-F7726D6EE7A6}" type="presOf" srcId="{D143FD87-09BF-4317-8341-8771092E7235}" destId="{9F9F17CC-5D38-904F-B7D4-F36923FC52D4}" srcOrd="0" destOrd="0" presId="urn:microsoft.com/office/officeart/2005/8/layout/vList5"/>
    <dgm:cxn modelId="{9AA38027-05F8-7B43-9CD2-87B726F5E5FB}" type="presParOf" srcId="{2CC0E7A1-0AD0-F949-8C52-986150F29401}" destId="{2C2B4A1F-F9A0-8544-94E4-39311900AACC}" srcOrd="0" destOrd="0" presId="urn:microsoft.com/office/officeart/2005/8/layout/vList5"/>
    <dgm:cxn modelId="{D6C81AA9-75F3-3A46-87B9-0609D166DF84}" type="presParOf" srcId="{2C2B4A1F-F9A0-8544-94E4-39311900AACC}" destId="{55657EE6-1E06-0148-95F2-F571809A78A9}" srcOrd="0" destOrd="0" presId="urn:microsoft.com/office/officeart/2005/8/layout/vList5"/>
    <dgm:cxn modelId="{1D8F7E24-118D-A345-AB67-C5073D6F06A9}" type="presParOf" srcId="{2C2B4A1F-F9A0-8544-94E4-39311900AACC}" destId="{9F9F17CC-5D38-904F-B7D4-F36923FC52D4}" srcOrd="1" destOrd="0" presId="urn:microsoft.com/office/officeart/2005/8/layout/vList5"/>
    <dgm:cxn modelId="{2BE2D3CA-5875-924A-A67B-A00D4138E200}" type="presParOf" srcId="{2CC0E7A1-0AD0-F949-8C52-986150F29401}" destId="{699A47BB-BFE8-6B4D-9896-F1E728DC4A48}" srcOrd="1" destOrd="0" presId="urn:microsoft.com/office/officeart/2005/8/layout/vList5"/>
    <dgm:cxn modelId="{05C9FB1F-7247-034B-AAD6-55FBC9A199AF}" type="presParOf" srcId="{2CC0E7A1-0AD0-F949-8C52-986150F29401}" destId="{CED5ED77-369D-3F4C-8326-8A9F0D967DAA}" srcOrd="2" destOrd="0" presId="urn:microsoft.com/office/officeart/2005/8/layout/vList5"/>
    <dgm:cxn modelId="{E646C029-A390-DB44-8BEB-AADACCD7F766}" type="presParOf" srcId="{CED5ED77-369D-3F4C-8326-8A9F0D967DAA}" destId="{348F6A4C-421E-A44A-937E-DD5C16908012}" srcOrd="0" destOrd="0" presId="urn:microsoft.com/office/officeart/2005/8/layout/vList5"/>
    <dgm:cxn modelId="{FF1204FF-63FE-094E-B6EB-355714F39A29}" type="presParOf" srcId="{CED5ED77-369D-3F4C-8326-8A9F0D967DAA}" destId="{B74E9961-E9C4-EB43-B729-E03494FFE701}" srcOrd="1" destOrd="0" presId="urn:microsoft.com/office/officeart/2005/8/layout/vList5"/>
    <dgm:cxn modelId="{42CDD085-2387-B04E-9A9B-BC415BAF1866}" type="presParOf" srcId="{2CC0E7A1-0AD0-F949-8C52-986150F29401}" destId="{5A80C8E2-4F77-F841-AA8A-4DBE534F3705}" srcOrd="3" destOrd="0" presId="urn:microsoft.com/office/officeart/2005/8/layout/vList5"/>
    <dgm:cxn modelId="{CE9018A3-5BD5-F749-89A5-CA03DE2D3E71}" type="presParOf" srcId="{2CC0E7A1-0AD0-F949-8C52-986150F29401}" destId="{1968C0DE-E57D-644C-A649-CF7347A27231}" srcOrd="4" destOrd="0" presId="urn:microsoft.com/office/officeart/2005/8/layout/vList5"/>
    <dgm:cxn modelId="{C9FA772F-69D8-C149-B12B-8EBCCAA29DF4}" type="presParOf" srcId="{1968C0DE-E57D-644C-A649-CF7347A27231}" destId="{5F02AED3-DEAD-C749-A9C6-E3D5CAE8064D}" srcOrd="0" destOrd="0" presId="urn:microsoft.com/office/officeart/2005/8/layout/vList5"/>
    <dgm:cxn modelId="{FC5BC8BE-E525-DB4D-A0BE-C6CFDEF5392A}" type="presParOf" srcId="{1968C0DE-E57D-644C-A649-CF7347A27231}" destId="{B13D3AFC-A578-9941-8F54-95F027FF551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91FF5F-EBC7-4E4F-BAC4-60721E9089A2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0212B-79BE-43F8-8842-66AE3E04A879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LLMs typically do not experience the world</a:t>
          </a:r>
        </a:p>
      </dsp:txBody>
      <dsp:txXfrm>
        <a:off x="559800" y="3022743"/>
        <a:ext cx="4320000" cy="720000"/>
      </dsp:txXfrm>
    </dsp:sp>
    <dsp:sp modelId="{7E93136B-5FD5-430B-8F43-FE359182C254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753127-A22E-4918-9C0F-E7535B027E00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Would need some feedback for them to understand what is going on externally</a:t>
          </a:r>
        </a:p>
      </dsp:txBody>
      <dsp:txXfrm>
        <a:off x="5635800" y="3022743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972D0B-AC44-44E0-89DF-27B5E0EEE27D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E5FB8-809D-4C35-9632-3D8791093DCD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CDD79-9CA9-446E-BE40-51FD31144058}">
      <dsp:nvSpPr>
        <dsp:cNvPr id="0" name=""/>
        <dsp:cNvSpPr/>
      </dsp:nvSpPr>
      <dsp:spPr>
        <a:xfrm>
          <a:off x="1507738" y="707092"/>
          <a:ext cx="4732020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Can use the Tool Name + Parameters format</a:t>
          </a:r>
        </a:p>
      </dsp:txBody>
      <dsp:txXfrm>
        <a:off x="1507738" y="707092"/>
        <a:ext cx="4732020" cy="1305401"/>
      </dsp:txXfrm>
    </dsp:sp>
    <dsp:sp modelId="{4A445391-ADD2-461C-A197-4EF173541F2B}">
      <dsp:nvSpPr>
        <dsp:cNvPr id="0" name=""/>
        <dsp:cNvSpPr/>
      </dsp:nvSpPr>
      <dsp:spPr>
        <a:xfrm>
          <a:off x="6239758" y="707092"/>
          <a:ext cx="427584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7030A0"/>
              </a:solidFill>
            </a:rPr>
            <a:t>Example: 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7030A0"/>
              </a:solidFill>
            </a:rPr>
            <a:t>Visual </a:t>
          </a:r>
          <a:r>
            <a:rPr lang="en-US" sz="1700" kern="1200" dirty="0" err="1">
              <a:solidFill>
                <a:srgbClr val="7030A0"/>
              </a:solidFill>
            </a:rPr>
            <a:t>ChatGPT</a:t>
          </a:r>
          <a:endParaRPr lang="en-US" sz="1700" kern="1200" dirty="0">
            <a:solidFill>
              <a:srgbClr val="7030A0"/>
            </a:solidFill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7030A0"/>
              </a:solidFill>
            </a:rPr>
            <a:t>Ghost in the </a:t>
          </a:r>
          <a:r>
            <a:rPr lang="en-US" sz="1700" kern="1200" dirty="0" err="1">
              <a:solidFill>
                <a:srgbClr val="7030A0"/>
              </a:solidFill>
            </a:rPr>
            <a:t>MineCraft</a:t>
          </a:r>
          <a:endParaRPr lang="en-US" sz="1700" kern="1200" dirty="0">
            <a:solidFill>
              <a:srgbClr val="7030A0"/>
            </a:solidFill>
          </a:endParaRPr>
        </a:p>
      </dsp:txBody>
      <dsp:txXfrm>
        <a:off x="6239758" y="707092"/>
        <a:ext cx="4275841" cy="1305401"/>
      </dsp:txXfrm>
    </dsp:sp>
    <dsp:sp modelId="{8D10839A-A928-4F8B-BE38-0B4CDCA3AE25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B71F93-595A-4E33-8517-503A0CE5C4CE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FEA5F-45BF-40A5-BA92-F12DEF9BE2B2}">
      <dsp:nvSpPr>
        <dsp:cNvPr id="0" name=""/>
        <dsp:cNvSpPr/>
      </dsp:nvSpPr>
      <dsp:spPr>
        <a:xfrm>
          <a:off x="1507738" y="2338844"/>
          <a:ext cx="4732020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Can also perhaps do it by Python Code to ask LLM to generate a desired code for tool use (not advisable)</a:t>
          </a:r>
        </a:p>
      </dsp:txBody>
      <dsp:txXfrm>
        <a:off x="1507738" y="2338844"/>
        <a:ext cx="4732020" cy="1305401"/>
      </dsp:txXfrm>
    </dsp:sp>
    <dsp:sp modelId="{C1DB138C-C57B-447D-98F1-08EECBFB3950}">
      <dsp:nvSpPr>
        <dsp:cNvPr id="0" name=""/>
        <dsp:cNvSpPr/>
      </dsp:nvSpPr>
      <dsp:spPr>
        <a:xfrm>
          <a:off x="6239758" y="2338844"/>
          <a:ext cx="427584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7030A0"/>
              </a:solidFill>
            </a:rPr>
            <a:t>Example: 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7030A0"/>
              </a:solidFill>
            </a:rPr>
            <a:t>Voyager</a:t>
          </a:r>
        </a:p>
      </dsp:txBody>
      <dsp:txXfrm>
        <a:off x="6239758" y="2338844"/>
        <a:ext cx="4275841" cy="13054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254D2-9B85-4522-A1F6-CEE279E17645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EFF2D-75DD-4378-8B51-AFA7BA13C196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79351-FCD4-429B-84D1-4F9FFB8A16E2}">
      <dsp:nvSpPr>
        <dsp:cNvPr id="0" name=""/>
        <dsp:cNvSpPr/>
      </dsp:nvSpPr>
      <dsp:spPr>
        <a:xfrm>
          <a:off x="1437631" y="531"/>
          <a:ext cx="4732020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Perhaps we could create new tools to use by compositing the earlier tools into a meta one</a:t>
          </a:r>
        </a:p>
      </dsp:txBody>
      <dsp:txXfrm>
        <a:off x="1437631" y="531"/>
        <a:ext cx="4732020" cy="1244702"/>
      </dsp:txXfrm>
    </dsp:sp>
    <dsp:sp modelId="{4FF375CE-7D52-404D-95E5-CAB433B0D348}">
      <dsp:nvSpPr>
        <dsp:cNvPr id="0" name=""/>
        <dsp:cNvSpPr/>
      </dsp:nvSpPr>
      <dsp:spPr>
        <a:xfrm>
          <a:off x="6169651" y="531"/>
          <a:ext cx="434594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Zoom tool can be composed with a cropping tool followed by a reshape tool</a:t>
          </a:r>
        </a:p>
      </dsp:txBody>
      <dsp:txXfrm>
        <a:off x="6169651" y="531"/>
        <a:ext cx="4345948" cy="1244702"/>
      </dsp:txXfrm>
    </dsp:sp>
    <dsp:sp modelId="{E2EA8C2C-D914-418D-9BBC-46A46EBC6EDD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8B45FC-5C3D-408E-98D4-0BD9FA255868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6D9B3-C41F-4457-8AEA-D620BD0F5F93}">
      <dsp:nvSpPr>
        <dsp:cNvPr id="0" name=""/>
        <dsp:cNvSpPr/>
      </dsp:nvSpPr>
      <dsp:spPr>
        <a:xfrm>
          <a:off x="1437631" y="1556410"/>
          <a:ext cx="4732020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Perhaps new tools can be created by grouping together most commonly used tools</a:t>
          </a:r>
        </a:p>
      </dsp:txBody>
      <dsp:txXfrm>
        <a:off x="1437631" y="1556410"/>
        <a:ext cx="4732020" cy="1244702"/>
      </dsp:txXfrm>
    </dsp:sp>
    <dsp:sp modelId="{F0FFB9A9-C0F2-4F0C-A56F-5C35664DC529}">
      <dsp:nvSpPr>
        <dsp:cNvPr id="0" name=""/>
        <dsp:cNvSpPr/>
      </dsp:nvSpPr>
      <dsp:spPr>
        <a:xfrm>
          <a:off x="6169651" y="1556410"/>
          <a:ext cx="434594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 agent could be asked to analyse past trends to propose new tools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Note: Need not be LLM, can be rule-based</a:t>
          </a:r>
        </a:p>
      </dsp:txBody>
      <dsp:txXfrm>
        <a:off x="6169651" y="1556410"/>
        <a:ext cx="4345948" cy="1244702"/>
      </dsp:txXfrm>
    </dsp:sp>
    <dsp:sp modelId="{1CC70C79-F0B6-4BCD-AE16-249E99F787E3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7ACDF3-E555-4643-BB9B-ED13B327D87D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691DB4-5543-4DE0-903E-40859767390A}">
      <dsp:nvSpPr>
        <dsp:cNvPr id="0" name=""/>
        <dsp:cNvSpPr/>
      </dsp:nvSpPr>
      <dsp:spPr>
        <a:xfrm>
          <a:off x="1437631" y="3112289"/>
          <a:ext cx="4732020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Initial tools may be learned by taking successful workflows and identifying common patterns</a:t>
          </a:r>
        </a:p>
      </dsp:txBody>
      <dsp:txXfrm>
        <a:off x="1437631" y="3112289"/>
        <a:ext cx="4732020" cy="1244702"/>
      </dsp:txXfrm>
    </dsp:sp>
    <dsp:sp modelId="{FEAF1754-2FBE-421E-A107-0A653C74C6FD}">
      <dsp:nvSpPr>
        <dsp:cNvPr id="0" name=""/>
        <dsp:cNvSpPr/>
      </dsp:nvSpPr>
      <dsp:spPr>
        <a:xfrm>
          <a:off x="6169651" y="3112289"/>
          <a:ext cx="434594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Example: Ghost in the MineCraft</a:t>
          </a:r>
        </a:p>
      </dsp:txBody>
      <dsp:txXfrm>
        <a:off x="6169651" y="3112289"/>
        <a:ext cx="4345948" cy="12447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9F17CC-5D38-904F-B7D4-F36923FC52D4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Generative Agents Simulacra (The Sims-like simulation)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ChatDev (Software Company Simulation)</a:t>
          </a:r>
        </a:p>
      </dsp:txBody>
      <dsp:txXfrm rot="-5400000">
        <a:off x="3785616" y="197117"/>
        <a:ext cx="6675221" cy="1012303"/>
      </dsp:txXfrm>
    </dsp:sp>
    <dsp:sp modelId="{55657EE6-1E06-0148-95F2-F571809A78A9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Have a group of agents with </a:t>
          </a:r>
          <a:r>
            <a:rPr lang="en-US" sz="2100" b="1" kern="1200"/>
            <a:t>different initial contexts </a:t>
          </a:r>
          <a:r>
            <a:rPr lang="en-US" sz="2100" kern="1200"/>
            <a:t>interact with each other to achieve a goal</a:t>
          </a:r>
        </a:p>
      </dsp:txBody>
      <dsp:txXfrm>
        <a:off x="68454" y="70578"/>
        <a:ext cx="3648708" cy="1265378"/>
      </dsp:txXfrm>
    </dsp:sp>
    <dsp:sp modelId="{B74E9961-E9C4-EB43-B729-E03494FFE701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Each agent can even have their own unique memories and own unique tools</a:t>
          </a:r>
        </a:p>
      </dsp:txBody>
      <dsp:txXfrm rot="-5400000">
        <a:off x="3785616" y="1669517"/>
        <a:ext cx="6675221" cy="1012303"/>
      </dsp:txXfrm>
    </dsp:sp>
    <dsp:sp modelId="{348F6A4C-421E-A44A-937E-DD5C16908012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Each agent can help to </a:t>
          </a:r>
          <a:r>
            <a:rPr lang="en-US" sz="2100" b="1" kern="1200"/>
            <a:t>bring in particular expertise </a:t>
          </a:r>
          <a:r>
            <a:rPr lang="en-US" sz="2100" kern="1200"/>
            <a:t>to solve a problem</a:t>
          </a:r>
        </a:p>
      </dsp:txBody>
      <dsp:txXfrm>
        <a:off x="68454" y="1542979"/>
        <a:ext cx="3648708" cy="1265378"/>
      </dsp:txXfrm>
    </dsp:sp>
    <dsp:sp modelId="{B13D3AFC-A578-9941-8F54-95F027FF5519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When there are some tasks which an agent cannot solve, it can be offloaded to others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Can pass the problems up and down the hierarchy until a suitable agent can solve it</a:t>
          </a:r>
        </a:p>
      </dsp:txBody>
      <dsp:txXfrm rot="-5400000">
        <a:off x="3785616" y="3141918"/>
        <a:ext cx="6675221" cy="1012303"/>
      </dsp:txXfrm>
    </dsp:sp>
    <dsp:sp modelId="{5F02AED3-DEAD-C749-A9C6-E3D5CAE8064D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Collective intelligence </a:t>
          </a:r>
          <a:r>
            <a:rPr lang="en-US" sz="2100" kern="1200"/>
            <a:t>is greater than the individual</a:t>
          </a:r>
        </a:p>
      </dsp:txBody>
      <dsp:txXfrm>
        <a:off x="68454" y="3015380"/>
        <a:ext cx="3648708" cy="12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99EF7-3CDA-C54A-92C6-63B547D3F216}" type="datetimeFigureOut">
              <a:rPr lang="en-US" smtClean="0"/>
              <a:t>9/24/23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0FEE7-D9CE-4543-96EF-FB22D5EC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98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0FEE7-D9CE-4543-96EF-FB22D5ECA9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2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0FEE7-D9CE-4543-96EF-FB22D5ECA9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40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0FEE7-D9CE-4543-96EF-FB22D5ECA9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35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0FEE7-D9CE-4543-96EF-FB22D5ECA95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08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8F5A-96B6-7F13-A3AA-84ADB112B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686D85-11D3-2B49-F6C9-D4DFF2274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8A72-C797-8F01-8EF0-E19402900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342F-2AE3-2D48-8794-6E27C312374B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4935D-C249-1F14-24D2-8E43C7B0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448BC-3012-7052-90BB-A6E1FA3A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CC38E-9B11-6946-823D-1B94C27C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3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E9A31-0E0B-F4CA-B43C-D3295A10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DA65F-1FD9-E034-C488-0FFE4C5EFD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2EFC8-2712-7265-0DF4-4F08F9669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342F-2AE3-2D48-8794-6E27C312374B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92D8B-E7AC-7126-1772-0933E80D6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4A69E-1E0F-2173-F8EC-28034AAB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CC38E-9B11-6946-823D-1B94C27C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2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E20FC0-023F-AC28-28CE-3E3386EFA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9875C1-C1B6-4D0E-0F8A-A978800B1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63055-30A8-2314-A36D-1FAD290EA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342F-2AE3-2D48-8794-6E27C312374B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8E93F-9FEF-C943-F0C3-8B1068A2C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9CBAB-9CAE-CB5B-368C-AE2F7596A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CC38E-9B11-6946-823D-1B94C27C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9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BB72E-49F0-3292-E851-C60B81CE4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2317E-1F54-D8A3-8A89-C798E8779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46388-C268-6CEB-4137-00887EED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342F-2AE3-2D48-8794-6E27C312374B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49714-8AB2-E1F3-B1F6-D7B12815F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965A1-A306-71AA-C3EC-14DC2F234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CC38E-9B11-6946-823D-1B94C27C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13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73C8D-073E-6BDF-79E8-189FC3B4D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55E71-0C4A-6953-3B41-3DBBE83E7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68B5-35DC-C741-03C7-C474062ED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342F-2AE3-2D48-8794-6E27C312374B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2309D-7819-BD85-222E-B73B1E934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93852-451B-6FC8-FB26-2E6DDCE6E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CC38E-9B11-6946-823D-1B94C27C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57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CF2F-1654-4BA0-1639-42504D4B0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5B54-3211-BE71-69F5-B3C7BDC08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33A54-E004-BD64-9388-09FF4D486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7654C-2F61-BE6F-3B73-F72ED0599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342F-2AE3-2D48-8794-6E27C312374B}" type="datetimeFigureOut">
              <a:rPr lang="en-US" smtClean="0"/>
              <a:t>9/24/23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7C98F-65F8-FBC9-34A2-32139A710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B838A-787A-4555-23CD-D0CD622C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CC38E-9B11-6946-823D-1B94C27C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9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0D0A-77BF-F292-C005-B2B754F21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340B6-DB83-FD40-2884-6927885A0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DDC64-3E7E-340C-98EC-F944F5C59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9DAC4F-90B8-B7A3-E8B5-38D7EC1D8B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599CDC-FB68-BE16-CB76-0EFA67DB05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957E71-B2A0-4D63-8711-7FB67989D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342F-2AE3-2D48-8794-6E27C312374B}" type="datetimeFigureOut">
              <a:rPr lang="en-US" smtClean="0"/>
              <a:t>9/24/23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75AC3D-E8C4-56B3-43B6-68BAAEAB0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B3D8F-DCBB-2BF3-55B4-E1535F14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CC38E-9B11-6946-823D-1B94C27C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74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3F31B-864F-22FB-1C5C-580D9A4C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9A064-64DA-48FB-359B-845EF30C6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342F-2AE3-2D48-8794-6E27C312374B}" type="datetimeFigureOut">
              <a:rPr lang="en-US" smtClean="0"/>
              <a:t>9/24/23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395CD-BA67-306D-3376-BC27B6DC1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61591-ADAD-BD18-CDE2-FF648EED3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CC38E-9B11-6946-823D-1B94C27C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06DDCC-E1C2-B7F0-393E-A6834D2B8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342F-2AE3-2D48-8794-6E27C312374B}" type="datetimeFigureOut">
              <a:rPr lang="en-US" smtClean="0"/>
              <a:t>9/24/23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DDA18A-B9D0-49C3-0F2F-01EC5ECB1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605BC-79C6-96CF-161A-396510AD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CC38E-9B11-6946-823D-1B94C27C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17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51CD-FA0F-47EA-A155-6D57E9116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159C-202E-D3C6-27C3-41DD76EF2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4B61C-C8D8-4663-3F20-4FACCB19EC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33633-73BD-29FD-597D-BC9CB45D2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342F-2AE3-2D48-8794-6E27C312374B}" type="datetimeFigureOut">
              <a:rPr lang="en-US" smtClean="0"/>
              <a:t>9/24/23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19F88-0EE4-2454-AAC8-2E1287FA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54F95-A477-A04C-DE33-C206366E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CC38E-9B11-6946-823D-1B94C27C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62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4A9A-1E8F-9C46-1F71-CE80591E0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9660F0-BFE3-6604-93A5-8E7204CC0E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F183F-1269-937B-B041-326D72C36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49AC6-6753-5576-8E10-E7D63583A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342F-2AE3-2D48-8794-6E27C312374B}" type="datetimeFigureOut">
              <a:rPr lang="en-US" smtClean="0"/>
              <a:t>9/24/23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A8F69-9702-7662-5581-88BDD5F7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BD20B-7D67-6794-B8C2-896BAA4A0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CC38E-9B11-6946-823D-1B94C27C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68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475C3-24D5-DA10-9EE5-FA758F05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9268B-5C6F-FC21-8FCB-F5A016B4E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15936-8565-F653-1D4B-1D50B5BC7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5342F-2AE3-2D48-8794-6E27C312374B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5EE9D-08AC-8D52-BFCB-609C5A80D9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DA3D5-6AA2-6043-8FD5-1E1026DC6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CC38E-9B11-6946-823D-1B94C27C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7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nd black robot&#10;&#10;Description automatically generated">
            <a:extLst>
              <a:ext uri="{FF2B5EF4-FFF2-40B4-BE49-F238E27FC236}">
                <a16:creationId xmlns:a16="http://schemas.microsoft.com/office/drawing/2014/main" id="{01A44C71-B521-DCD5-538E-C099931BBD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7" r="9089" b="2216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5CA53-BF41-398C-02F6-9434A71E2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5363261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The Story of an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92910-0AED-3455-F787-D27DA6D31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Presented by: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John Tan Chong Min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1824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black robot&#10;&#10;Description automatically generated">
            <a:extLst>
              <a:ext uri="{FF2B5EF4-FFF2-40B4-BE49-F238E27FC236}">
                <a16:creationId xmlns:a16="http://schemas.microsoft.com/office/drawing/2014/main" id="{DCABEC3D-4F28-8CDE-9414-EEF1DB62F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828" y="2296894"/>
            <a:ext cx="4238229" cy="4238229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616F6CA-78C0-64FB-2B48-2C42B0EB1B8A}"/>
              </a:ext>
            </a:extLst>
          </p:cNvPr>
          <p:cNvSpPr/>
          <p:nvPr/>
        </p:nvSpPr>
        <p:spPr>
          <a:xfrm>
            <a:off x="6618514" y="1158059"/>
            <a:ext cx="4680858" cy="199208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0" i="0" dirty="0">
                <a:solidFill>
                  <a:schemeClr val="bg1"/>
                </a:solidFill>
                <a:effectLst/>
                <a:latin typeface="Söhne"/>
              </a:rPr>
              <a:t>Erm…</a:t>
            </a:r>
          </a:p>
          <a:p>
            <a:pPr algn="ctr"/>
            <a:endParaRPr lang="en-SG" dirty="0">
              <a:solidFill>
                <a:schemeClr val="bg1"/>
              </a:solidFill>
              <a:latin typeface="Söhne"/>
            </a:endParaRPr>
          </a:p>
          <a:p>
            <a:pPr algn="ctr"/>
            <a:r>
              <a:rPr lang="en-SG" dirty="0">
                <a:solidFill>
                  <a:schemeClr val="bg1"/>
                </a:solidFill>
                <a:latin typeface="Söhne"/>
              </a:rPr>
              <a:t>I totally forgot…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27DA3-47E9-6335-CE2A-96AE933E311A}"/>
              </a:ext>
            </a:extLst>
          </p:cNvPr>
          <p:cNvSpPr txBox="1"/>
          <p:nvPr/>
        </p:nvSpPr>
        <p:spPr>
          <a:xfrm>
            <a:off x="6846277" y="4222613"/>
            <a:ext cx="3614895" cy="14773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Mysterious Man: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Maybe you need…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Memory</a:t>
            </a:r>
          </a:p>
        </p:txBody>
      </p:sp>
      <p:pic>
        <p:nvPicPr>
          <p:cNvPr id="8" name="Picture 7" descr="A person sitting in a red chair&#10;&#10;Description automatically generated">
            <a:extLst>
              <a:ext uri="{FF2B5EF4-FFF2-40B4-BE49-F238E27FC236}">
                <a16:creationId xmlns:a16="http://schemas.microsoft.com/office/drawing/2014/main" id="{ACDFF73F-0BB2-64BA-8BFE-D1106BECE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11" r="19794" b="28058"/>
          <a:stretch/>
        </p:blipFill>
        <p:spPr>
          <a:xfrm>
            <a:off x="10461172" y="4226786"/>
            <a:ext cx="1286405" cy="14731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E740E-462C-AD08-E4B9-98C87526F2F2}"/>
              </a:ext>
            </a:extLst>
          </p:cNvPr>
          <p:cNvSpPr txBox="1"/>
          <p:nvPr/>
        </p:nvSpPr>
        <p:spPr>
          <a:xfrm>
            <a:off x="409090" y="966198"/>
            <a:ext cx="491051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Environment Observation: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D35F1-437C-5F26-26EC-DB45A85504E7}"/>
              </a:ext>
            </a:extLst>
          </p:cNvPr>
          <p:cNvSpPr txBox="1"/>
          <p:nvPr/>
        </p:nvSpPr>
        <p:spPr>
          <a:xfrm>
            <a:off x="409090" y="319867"/>
            <a:ext cx="4910510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AI: </a:t>
            </a:r>
            <a:r>
              <a:rPr lang="en-SG" b="0" i="0" dirty="0">
                <a:effectLst/>
                <a:latin typeface="Söhne"/>
              </a:rPr>
              <a:t>{ "name": "Calculator", </a:t>
            </a:r>
          </a:p>
          <a:p>
            <a:r>
              <a:rPr lang="en-SG" b="0" i="0" dirty="0">
                <a:effectLst/>
                <a:latin typeface="Söhne"/>
              </a:rPr>
              <a:t>"input list": ["0", "2"] }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8D689-F80F-95C1-2069-503F76D55B71}"/>
              </a:ext>
            </a:extLst>
          </p:cNvPr>
          <p:cNvSpPr txBox="1"/>
          <p:nvPr/>
        </p:nvSpPr>
        <p:spPr>
          <a:xfrm>
            <a:off x="409090" y="1335530"/>
            <a:ext cx="491051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AI: </a:t>
            </a:r>
            <a:r>
              <a:rPr lang="en-SG" b="0" i="0" dirty="0">
                <a:effectLst/>
                <a:latin typeface="Söhne"/>
              </a:rPr>
              <a:t>Mary has 2 marbles.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53776A-E408-4E17-D1D7-61609A25902C}"/>
              </a:ext>
            </a:extLst>
          </p:cNvPr>
          <p:cNvSpPr txBox="1"/>
          <p:nvPr/>
        </p:nvSpPr>
        <p:spPr>
          <a:xfrm>
            <a:off x="409089" y="1704862"/>
            <a:ext cx="491051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User: What was the initial question?</a:t>
            </a:r>
          </a:p>
        </p:txBody>
      </p:sp>
    </p:spTree>
    <p:extLst>
      <p:ext uri="{BB962C8B-B14F-4D97-AF65-F5344CB8AC3E}">
        <p14:creationId xmlns:p14="http://schemas.microsoft.com/office/powerpoint/2010/main" val="2842390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black robot&#10;&#10;Description automatically generated">
            <a:extLst>
              <a:ext uri="{FF2B5EF4-FFF2-40B4-BE49-F238E27FC236}">
                <a16:creationId xmlns:a16="http://schemas.microsoft.com/office/drawing/2014/main" id="{DCABEC3D-4F28-8CDE-9414-EEF1DB62F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411" y="2050494"/>
            <a:ext cx="2081003" cy="2081003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616F6CA-78C0-64FB-2B48-2C42B0EB1B8A}"/>
              </a:ext>
            </a:extLst>
          </p:cNvPr>
          <p:cNvSpPr/>
          <p:nvPr/>
        </p:nvSpPr>
        <p:spPr>
          <a:xfrm>
            <a:off x="7343250" y="2011427"/>
            <a:ext cx="4680858" cy="199208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0" i="0" dirty="0">
                <a:solidFill>
                  <a:schemeClr val="bg1"/>
                </a:solidFill>
                <a:effectLst/>
                <a:latin typeface="Söhne"/>
              </a:rPr>
              <a:t>John has 4 marbles. Mary has 3 balls. </a:t>
            </a:r>
          </a:p>
          <a:p>
            <a:pPr algn="ctr"/>
            <a:r>
              <a:rPr lang="en-SG" b="0" i="0" dirty="0">
                <a:solidFill>
                  <a:schemeClr val="bg1"/>
                </a:solidFill>
                <a:effectLst/>
                <a:latin typeface="Söhne"/>
              </a:rPr>
              <a:t>John gave Mary 2 marbles.</a:t>
            </a:r>
          </a:p>
          <a:p>
            <a:pPr algn="ctr"/>
            <a:r>
              <a:rPr lang="en-SG" b="0" i="0" dirty="0">
                <a:solidFill>
                  <a:schemeClr val="bg1"/>
                </a:solidFill>
                <a:effectLst/>
                <a:latin typeface="Söhne"/>
              </a:rPr>
              <a:t>How many marbles does Mary have?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27DA3-47E9-6335-CE2A-96AE933E311A}"/>
              </a:ext>
            </a:extLst>
          </p:cNvPr>
          <p:cNvSpPr txBox="1"/>
          <p:nvPr/>
        </p:nvSpPr>
        <p:spPr>
          <a:xfrm>
            <a:off x="6846277" y="4222613"/>
            <a:ext cx="3614895" cy="14773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Mysterious Man: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This cannot scale.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Use </a:t>
            </a:r>
            <a:r>
              <a:rPr lang="en-US" strike="sngStrike" dirty="0"/>
              <a:t>The Matrix</a:t>
            </a:r>
            <a:r>
              <a:rPr lang="en-US" dirty="0"/>
              <a:t> External Storage</a:t>
            </a:r>
          </a:p>
        </p:txBody>
      </p:sp>
      <p:pic>
        <p:nvPicPr>
          <p:cNvPr id="8" name="Picture 7" descr="A person sitting in a red chair&#10;&#10;Description automatically generated">
            <a:extLst>
              <a:ext uri="{FF2B5EF4-FFF2-40B4-BE49-F238E27FC236}">
                <a16:creationId xmlns:a16="http://schemas.microsoft.com/office/drawing/2014/main" id="{ACDFF73F-0BB2-64BA-8BFE-D1106BECE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11" r="19794" b="28058"/>
          <a:stretch/>
        </p:blipFill>
        <p:spPr>
          <a:xfrm>
            <a:off x="10461172" y="4226786"/>
            <a:ext cx="1286405" cy="14731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E740E-462C-AD08-E4B9-98C87526F2F2}"/>
              </a:ext>
            </a:extLst>
          </p:cNvPr>
          <p:cNvSpPr txBox="1"/>
          <p:nvPr/>
        </p:nvSpPr>
        <p:spPr>
          <a:xfrm>
            <a:off x="5140412" y="772399"/>
            <a:ext cx="491051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Environment Observation: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D35F1-437C-5F26-26EC-DB45A85504E7}"/>
              </a:ext>
            </a:extLst>
          </p:cNvPr>
          <p:cNvSpPr txBox="1"/>
          <p:nvPr/>
        </p:nvSpPr>
        <p:spPr>
          <a:xfrm>
            <a:off x="5140412" y="126068"/>
            <a:ext cx="4910510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AI: </a:t>
            </a:r>
            <a:r>
              <a:rPr lang="en-SG" b="0" i="0" dirty="0">
                <a:effectLst/>
                <a:latin typeface="Söhne"/>
              </a:rPr>
              <a:t>{ "name": "Calculator", </a:t>
            </a:r>
          </a:p>
          <a:p>
            <a:r>
              <a:rPr lang="en-SG" b="0" i="0" dirty="0">
                <a:effectLst/>
                <a:latin typeface="Söhne"/>
              </a:rPr>
              <a:t>"input list": ["0", "2"] }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8D689-F80F-95C1-2069-503F76D55B71}"/>
              </a:ext>
            </a:extLst>
          </p:cNvPr>
          <p:cNvSpPr txBox="1"/>
          <p:nvPr/>
        </p:nvSpPr>
        <p:spPr>
          <a:xfrm>
            <a:off x="5140412" y="1141731"/>
            <a:ext cx="491051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AI: </a:t>
            </a:r>
            <a:r>
              <a:rPr lang="en-SG" b="0" i="0" dirty="0">
                <a:effectLst/>
                <a:latin typeface="Söhne"/>
              </a:rPr>
              <a:t>Mary has 2 marbles.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53776A-E408-4E17-D1D7-61609A25902C}"/>
              </a:ext>
            </a:extLst>
          </p:cNvPr>
          <p:cNvSpPr txBox="1"/>
          <p:nvPr/>
        </p:nvSpPr>
        <p:spPr>
          <a:xfrm>
            <a:off x="5140411" y="1511063"/>
            <a:ext cx="491051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User: What was the initial question?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C2283-EEEA-A397-EF87-9FE45EE0758B}"/>
              </a:ext>
            </a:extLst>
          </p:cNvPr>
          <p:cNvSpPr txBox="1"/>
          <p:nvPr/>
        </p:nvSpPr>
        <p:spPr>
          <a:xfrm>
            <a:off x="167892" y="1087958"/>
            <a:ext cx="4908110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AI: Mary has 3 balls.</a:t>
            </a:r>
          </a:p>
          <a:p>
            <a:r>
              <a:rPr lang="en-US" dirty="0"/>
              <a:t>John gave Mary 2 marbles.</a:t>
            </a:r>
          </a:p>
          <a:p>
            <a:r>
              <a:rPr lang="en-US" dirty="0"/>
              <a:t>So Mary has </a:t>
            </a:r>
            <a:r>
              <a:rPr lang="en-US" dirty="0">
                <a:solidFill>
                  <a:srgbClr val="FF0000"/>
                </a:solidFill>
              </a:rPr>
              <a:t>3 + 2 = 5 marbles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49836B-5ED5-03E5-CD24-13532231A9AE}"/>
              </a:ext>
            </a:extLst>
          </p:cNvPr>
          <p:cNvSpPr txBox="1"/>
          <p:nvPr/>
        </p:nvSpPr>
        <p:spPr>
          <a:xfrm>
            <a:off x="167892" y="2011288"/>
            <a:ext cx="490811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Inner voice: Balls are not marbles.</a:t>
            </a:r>
          </a:p>
          <a:p>
            <a:r>
              <a:rPr lang="en-US" dirty="0"/>
              <a:t>Reflect and correct your answer.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04E1D3-E4BE-9846-74B4-2C71DE1CEB26}"/>
              </a:ext>
            </a:extLst>
          </p:cNvPr>
          <p:cNvSpPr txBox="1"/>
          <p:nvPr/>
        </p:nvSpPr>
        <p:spPr>
          <a:xfrm>
            <a:off x="170292" y="126068"/>
            <a:ext cx="490811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Task: </a:t>
            </a:r>
            <a:r>
              <a:rPr lang="en-SG" b="0" i="0" dirty="0">
                <a:solidFill>
                  <a:srgbClr val="343541"/>
                </a:solidFill>
                <a:effectLst/>
                <a:latin typeface="Söhne"/>
              </a:rPr>
              <a:t>John has 4 marbles. Mary has 3 balls. </a:t>
            </a:r>
          </a:p>
          <a:p>
            <a:r>
              <a:rPr lang="en-SG" b="0" i="0" dirty="0">
                <a:solidFill>
                  <a:srgbClr val="343541"/>
                </a:solidFill>
                <a:effectLst/>
                <a:latin typeface="Söhne"/>
              </a:rPr>
              <a:t>John gave Mary 2 marbles.</a:t>
            </a:r>
          </a:p>
          <a:p>
            <a:r>
              <a:rPr lang="en-SG" b="0" i="0" dirty="0">
                <a:solidFill>
                  <a:srgbClr val="343541"/>
                </a:solidFill>
                <a:effectLst/>
                <a:latin typeface="Söhne"/>
              </a:rPr>
              <a:t>How many marbles does Mary have?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2AB1EE-F059-C2CE-8BF5-8A59FE1220B0}"/>
              </a:ext>
            </a:extLst>
          </p:cNvPr>
          <p:cNvSpPr txBox="1"/>
          <p:nvPr/>
        </p:nvSpPr>
        <p:spPr>
          <a:xfrm>
            <a:off x="167892" y="3298046"/>
            <a:ext cx="4910511" cy="31393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Inner voice: You can use the following tools:</a:t>
            </a:r>
          </a:p>
          <a:p>
            <a:pPr marL="342900" indent="-342900">
              <a:buAutoNum type="arabicPeriod"/>
            </a:pPr>
            <a:r>
              <a:rPr lang="en-US" dirty="0"/>
              <a:t>Name: Calculator, Use Case: For adding numbers, Input: 2 numbers, Output: Sum of 2 numbers</a:t>
            </a:r>
          </a:p>
          <a:p>
            <a:pPr marL="342900" indent="-342900">
              <a:buAutoNum type="arabicPeriod"/>
            </a:pPr>
            <a:r>
              <a:rPr lang="en-US" dirty="0"/>
              <a:t>Name: Image Generator, Use Case: To generate images with text prompt, Input: text prompt, Output: Image</a:t>
            </a:r>
          </a:p>
          <a:p>
            <a:r>
              <a:rPr lang="en-US" dirty="0"/>
              <a:t>Which tool would you like to use?</a:t>
            </a:r>
          </a:p>
          <a:p>
            <a:r>
              <a:rPr lang="en-US" dirty="0"/>
              <a:t>Answer in </a:t>
            </a:r>
            <a:r>
              <a:rPr lang="en-US" dirty="0" err="1"/>
              <a:t>json</a:t>
            </a:r>
            <a:r>
              <a:rPr lang="en-US" dirty="0"/>
              <a:t> format:</a:t>
            </a:r>
          </a:p>
          <a:p>
            <a:r>
              <a:rPr lang="en-US" dirty="0"/>
              <a:t>{“name”: “name of tool”, “input list”: “list of inputs”}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EE9020-9A96-9610-E426-119DF5CEB832}"/>
              </a:ext>
            </a:extLst>
          </p:cNvPr>
          <p:cNvSpPr txBox="1"/>
          <p:nvPr/>
        </p:nvSpPr>
        <p:spPr>
          <a:xfrm>
            <a:off x="167892" y="2651715"/>
            <a:ext cx="4910510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AI: Mary had 0 marbles, and received 2 from John.</a:t>
            </a:r>
          </a:p>
          <a:p>
            <a:r>
              <a:rPr lang="en-US" dirty="0"/>
              <a:t>So Mary has </a:t>
            </a:r>
            <a:r>
              <a:rPr lang="en-US" dirty="0">
                <a:solidFill>
                  <a:srgbClr val="FF0000"/>
                </a:solidFill>
              </a:rPr>
              <a:t>0 + 2 = 4 marbles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86EDBA-0DFF-00DD-C318-2F16E6F695E1}"/>
              </a:ext>
            </a:extLst>
          </p:cNvPr>
          <p:cNvSpPr txBox="1"/>
          <p:nvPr/>
        </p:nvSpPr>
        <p:spPr>
          <a:xfrm>
            <a:off x="1922584" y="643736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5BE5DD-58EA-08C0-8278-6E91412BB404}"/>
              </a:ext>
            </a:extLst>
          </p:cNvPr>
          <p:cNvSpPr txBox="1"/>
          <p:nvPr/>
        </p:nvSpPr>
        <p:spPr>
          <a:xfrm>
            <a:off x="5486126" y="1951053"/>
            <a:ext cx="1446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MEMORY</a:t>
            </a:r>
            <a:b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</a:br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OVERLOAD!!!</a:t>
            </a:r>
          </a:p>
        </p:txBody>
      </p:sp>
    </p:spTree>
    <p:extLst>
      <p:ext uri="{BB962C8B-B14F-4D97-AF65-F5344CB8AC3E}">
        <p14:creationId xmlns:p14="http://schemas.microsoft.com/office/powerpoint/2010/main" val="861059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black robot&#10;&#10;Description automatically generated">
            <a:extLst>
              <a:ext uri="{FF2B5EF4-FFF2-40B4-BE49-F238E27FC236}">
                <a16:creationId xmlns:a16="http://schemas.microsoft.com/office/drawing/2014/main" id="{DCABEC3D-4F28-8CDE-9414-EEF1DB62F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273" y="4130665"/>
            <a:ext cx="2081003" cy="20810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927DA3-47E9-6335-CE2A-96AE933E311A}"/>
              </a:ext>
            </a:extLst>
          </p:cNvPr>
          <p:cNvSpPr txBox="1"/>
          <p:nvPr/>
        </p:nvSpPr>
        <p:spPr>
          <a:xfrm>
            <a:off x="6846277" y="4222613"/>
            <a:ext cx="3614895" cy="14773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Mysterious Man: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You may be The One…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But what if there are more of you?</a:t>
            </a:r>
          </a:p>
        </p:txBody>
      </p:sp>
      <p:pic>
        <p:nvPicPr>
          <p:cNvPr id="8" name="Picture 7" descr="A person sitting in a red chair&#10;&#10;Description automatically generated">
            <a:extLst>
              <a:ext uri="{FF2B5EF4-FFF2-40B4-BE49-F238E27FC236}">
                <a16:creationId xmlns:a16="http://schemas.microsoft.com/office/drawing/2014/main" id="{ACDFF73F-0BB2-64BA-8BFE-D1106BECE4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11" r="19794" b="28058"/>
          <a:stretch/>
        </p:blipFill>
        <p:spPr>
          <a:xfrm>
            <a:off x="10461172" y="4226786"/>
            <a:ext cx="1286405" cy="14731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E740E-462C-AD08-E4B9-98C87526F2F2}"/>
              </a:ext>
            </a:extLst>
          </p:cNvPr>
          <p:cNvSpPr txBox="1"/>
          <p:nvPr/>
        </p:nvSpPr>
        <p:spPr>
          <a:xfrm>
            <a:off x="227608" y="3921169"/>
            <a:ext cx="430922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Environment Observation: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D35F1-437C-5F26-26EC-DB45A85504E7}"/>
              </a:ext>
            </a:extLst>
          </p:cNvPr>
          <p:cNvSpPr txBox="1"/>
          <p:nvPr/>
        </p:nvSpPr>
        <p:spPr>
          <a:xfrm>
            <a:off x="227607" y="3274838"/>
            <a:ext cx="430922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AI: </a:t>
            </a:r>
            <a:r>
              <a:rPr lang="en-SG" b="0" i="0" dirty="0">
                <a:effectLst/>
                <a:latin typeface="Söhne"/>
              </a:rPr>
              <a:t>{ "name": "Calculator", </a:t>
            </a:r>
          </a:p>
          <a:p>
            <a:r>
              <a:rPr lang="en-SG" b="0" i="0" dirty="0">
                <a:effectLst/>
                <a:latin typeface="Söhne"/>
              </a:rPr>
              <a:t>"input list": ["0", "2"] }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8D689-F80F-95C1-2069-503F76D55B71}"/>
              </a:ext>
            </a:extLst>
          </p:cNvPr>
          <p:cNvSpPr txBox="1"/>
          <p:nvPr/>
        </p:nvSpPr>
        <p:spPr>
          <a:xfrm>
            <a:off x="227607" y="4290501"/>
            <a:ext cx="43092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AI: </a:t>
            </a:r>
            <a:r>
              <a:rPr lang="en-SG" b="0" i="0" dirty="0">
                <a:effectLst/>
                <a:latin typeface="Söhne"/>
              </a:rPr>
              <a:t>Mary has 2 marbles.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53776A-E408-4E17-D1D7-61609A25902C}"/>
              </a:ext>
            </a:extLst>
          </p:cNvPr>
          <p:cNvSpPr txBox="1"/>
          <p:nvPr/>
        </p:nvSpPr>
        <p:spPr>
          <a:xfrm>
            <a:off x="227606" y="4659833"/>
            <a:ext cx="430922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User: What was the initial question?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2AB1EE-F059-C2CE-8BF5-8A59FE1220B0}"/>
              </a:ext>
            </a:extLst>
          </p:cNvPr>
          <p:cNvSpPr txBox="1"/>
          <p:nvPr/>
        </p:nvSpPr>
        <p:spPr>
          <a:xfrm>
            <a:off x="227606" y="126068"/>
            <a:ext cx="4309225" cy="31393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Inner voice: You can use the following tools:</a:t>
            </a:r>
          </a:p>
          <a:p>
            <a:pPr marL="342900" indent="-342900">
              <a:buAutoNum type="arabicPeriod"/>
            </a:pPr>
            <a:r>
              <a:rPr lang="en-US" dirty="0"/>
              <a:t>Name: Calculator, Use Case: For adding numbers, Input: 2 numbers, Output: Sum of 2 numbers</a:t>
            </a:r>
          </a:p>
          <a:p>
            <a:pPr marL="342900" indent="-342900">
              <a:buAutoNum type="arabicPeriod"/>
            </a:pPr>
            <a:r>
              <a:rPr lang="en-US" dirty="0"/>
              <a:t>Name: Image Generator, Use Case: To generate images with text prompt, Input: text prompt, Output: Image</a:t>
            </a:r>
          </a:p>
          <a:p>
            <a:r>
              <a:rPr lang="en-US" dirty="0"/>
              <a:t>Which tool would you like to use?</a:t>
            </a:r>
          </a:p>
          <a:p>
            <a:r>
              <a:rPr lang="en-US" dirty="0"/>
              <a:t>Answer in </a:t>
            </a:r>
            <a:r>
              <a:rPr lang="en-US" dirty="0" err="1"/>
              <a:t>json</a:t>
            </a:r>
            <a:r>
              <a:rPr lang="en-US" dirty="0"/>
              <a:t> format:</a:t>
            </a:r>
          </a:p>
          <a:p>
            <a:r>
              <a:rPr lang="en-US" dirty="0"/>
              <a:t>{“name”: “name of tool”, “input list”: “list of inputs”}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86EDBA-0DFF-00DD-C318-2F16E6F695E1}"/>
              </a:ext>
            </a:extLst>
          </p:cNvPr>
          <p:cNvSpPr txBox="1"/>
          <p:nvPr/>
        </p:nvSpPr>
        <p:spPr>
          <a:xfrm>
            <a:off x="1243462" y="5171167"/>
            <a:ext cx="2230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Short-term Memory</a:t>
            </a:r>
            <a:br>
              <a:rPr lang="en-US" dirty="0"/>
            </a:br>
            <a:r>
              <a:rPr lang="en-US" dirty="0"/>
              <a:t>(Past X conversations)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9844DD-5F7F-138A-1F76-C4E91EA19B4F}"/>
              </a:ext>
            </a:extLst>
          </p:cNvPr>
          <p:cNvSpPr txBox="1"/>
          <p:nvPr/>
        </p:nvSpPr>
        <p:spPr>
          <a:xfrm>
            <a:off x="4680691" y="126068"/>
            <a:ext cx="3614895" cy="286232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b="0" i="0" dirty="0">
                <a:solidFill>
                  <a:srgbClr val="374151"/>
                </a:solidFill>
                <a:effectLst/>
                <a:latin typeface="Söhne"/>
              </a:rPr>
              <a:t>The initial question was about how many marbles Mary has after John gave her 2 marbles, given that John initially had 4 marbles, and Mary had 3 balls. </a:t>
            </a:r>
          </a:p>
          <a:p>
            <a:endParaRPr lang="en-SG" dirty="0">
              <a:solidFill>
                <a:srgbClr val="374151"/>
              </a:solidFill>
              <a:latin typeface="Söhne"/>
            </a:endParaRPr>
          </a:p>
          <a:p>
            <a:r>
              <a:rPr lang="en-SG" b="0" i="0" dirty="0">
                <a:solidFill>
                  <a:srgbClr val="374151"/>
                </a:solidFill>
                <a:effectLst/>
                <a:latin typeface="Söhne"/>
              </a:rPr>
              <a:t>The conversation clarified that Mary had 0 marbles before receiving the 2 marbles from John, and thus, she now has 2 marbles.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B479B4-2605-B919-5A2F-DA9316E6AB28}"/>
              </a:ext>
            </a:extLst>
          </p:cNvPr>
          <p:cNvSpPr txBox="1"/>
          <p:nvPr/>
        </p:nvSpPr>
        <p:spPr>
          <a:xfrm>
            <a:off x="5101059" y="3017487"/>
            <a:ext cx="2774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Long-term Memory</a:t>
            </a:r>
          </a:p>
          <a:p>
            <a:pPr algn="ctr"/>
            <a:r>
              <a:rPr lang="en-US" dirty="0"/>
              <a:t>(Summarised Conversation)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B1A34D-28C2-C4BE-3EC4-13AC2D377306}"/>
              </a:ext>
            </a:extLst>
          </p:cNvPr>
          <p:cNvSpPr txBox="1"/>
          <p:nvPr/>
        </p:nvSpPr>
        <p:spPr>
          <a:xfrm>
            <a:off x="8439446" y="126068"/>
            <a:ext cx="3524948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Task: </a:t>
            </a:r>
            <a:r>
              <a:rPr lang="en-SG" b="0" i="0" dirty="0">
                <a:solidFill>
                  <a:srgbClr val="343541"/>
                </a:solidFill>
                <a:effectLst/>
                <a:latin typeface="Söhne"/>
              </a:rPr>
              <a:t>John has 4 marbles. Mary has 3 balls. </a:t>
            </a:r>
          </a:p>
          <a:p>
            <a:r>
              <a:rPr lang="en-SG" b="0" i="0" dirty="0">
                <a:solidFill>
                  <a:srgbClr val="343541"/>
                </a:solidFill>
                <a:effectLst/>
                <a:latin typeface="Söhne"/>
              </a:rPr>
              <a:t>John gave Mary 2 marbles.</a:t>
            </a:r>
          </a:p>
          <a:p>
            <a:r>
              <a:rPr lang="en-SG" b="0" i="0" dirty="0">
                <a:solidFill>
                  <a:srgbClr val="343541"/>
                </a:solidFill>
                <a:effectLst/>
                <a:latin typeface="Söhne"/>
              </a:rPr>
              <a:t>How many marbles does Mary have?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6C5031-A740-71B1-84BA-E84C8B399E69}"/>
              </a:ext>
            </a:extLst>
          </p:cNvPr>
          <p:cNvSpPr txBox="1"/>
          <p:nvPr/>
        </p:nvSpPr>
        <p:spPr>
          <a:xfrm>
            <a:off x="8916966" y="1695728"/>
            <a:ext cx="25699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Similar Context</a:t>
            </a:r>
          </a:p>
          <a:p>
            <a:pPr algn="ctr"/>
            <a:r>
              <a:rPr lang="en-US" dirty="0"/>
              <a:t>(Retrieved from </a:t>
            </a:r>
          </a:p>
          <a:p>
            <a:pPr algn="ctr"/>
            <a:r>
              <a:rPr lang="en-US" dirty="0"/>
              <a:t>Top K Messages based on</a:t>
            </a:r>
          </a:p>
          <a:p>
            <a:pPr algn="ctr"/>
            <a:r>
              <a:rPr lang="en-US" dirty="0"/>
              <a:t>Relevance to query)</a:t>
            </a:r>
          </a:p>
        </p:txBody>
      </p:sp>
    </p:spTree>
    <p:extLst>
      <p:ext uri="{BB962C8B-B14F-4D97-AF65-F5344CB8AC3E}">
        <p14:creationId xmlns:p14="http://schemas.microsoft.com/office/powerpoint/2010/main" val="2890813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91BA3-A96A-1B61-1E8E-7AE57F193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Zero-shot/Few-shot role prompting</a:t>
            </a:r>
          </a:p>
        </p:txBody>
      </p:sp>
      <p:pic>
        <p:nvPicPr>
          <p:cNvPr id="5" name="Content Placeholder 4" descr="A person in a black robe&#10;&#10;Description automatically generated">
            <a:extLst>
              <a:ext uri="{FF2B5EF4-FFF2-40B4-BE49-F238E27FC236}">
                <a16:creationId xmlns:a16="http://schemas.microsoft.com/office/drawing/2014/main" id="{AF1C8042-6D14-416E-8FCE-E0E0FF63B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13426"/>
            <a:ext cx="12208115" cy="4944574"/>
          </a:xfrm>
        </p:spPr>
      </p:pic>
      <p:pic>
        <p:nvPicPr>
          <p:cNvPr id="6" name="Picture 5" descr="A white and black robot&#10;&#10;Description automatically generated">
            <a:extLst>
              <a:ext uri="{FF2B5EF4-FFF2-40B4-BE49-F238E27FC236}">
                <a16:creationId xmlns:a16="http://schemas.microsoft.com/office/drawing/2014/main" id="{AB94B2C1-9B8E-3E29-D301-D1C04448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85" y="2322294"/>
            <a:ext cx="2081003" cy="2081003"/>
          </a:xfrm>
          <a:prstGeom prst="rect">
            <a:avLst/>
          </a:prstGeom>
        </p:spPr>
      </p:pic>
      <p:pic>
        <p:nvPicPr>
          <p:cNvPr id="7" name="Picture 6" descr="A white and black robot&#10;&#10;Description automatically generated">
            <a:extLst>
              <a:ext uri="{FF2B5EF4-FFF2-40B4-BE49-F238E27FC236}">
                <a16:creationId xmlns:a16="http://schemas.microsoft.com/office/drawing/2014/main" id="{9DCEC746-FD3B-B78A-01C5-20D43128F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189" y="2322294"/>
            <a:ext cx="2081003" cy="2081003"/>
          </a:xfrm>
          <a:prstGeom prst="rect">
            <a:avLst/>
          </a:prstGeom>
        </p:spPr>
      </p:pic>
      <p:pic>
        <p:nvPicPr>
          <p:cNvPr id="8" name="Picture 7" descr="A white and black robot&#10;&#10;Description automatically generated">
            <a:extLst>
              <a:ext uri="{FF2B5EF4-FFF2-40B4-BE49-F238E27FC236}">
                <a16:creationId xmlns:a16="http://schemas.microsoft.com/office/drawing/2014/main" id="{4C72D107-C01A-2785-067A-78067B13F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1058" y="2304709"/>
            <a:ext cx="2081003" cy="2081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1FA03B-B04B-965D-D3E4-130946E34CB1}"/>
              </a:ext>
            </a:extLst>
          </p:cNvPr>
          <p:cNvSpPr txBox="1"/>
          <p:nvPr/>
        </p:nvSpPr>
        <p:spPr>
          <a:xfrm>
            <a:off x="1493431" y="4576256"/>
            <a:ext cx="95810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b="0" i="0" dirty="0">
                <a:solidFill>
                  <a:srgbClr val="374151"/>
                </a:solidFill>
                <a:effectLst/>
                <a:latin typeface="Söhne"/>
              </a:rPr>
              <a:t>Agent 1</a:t>
            </a:r>
            <a:endParaRPr lang="en-US" dirty="0"/>
          </a:p>
        </p:txBody>
      </p:sp>
      <p:pic>
        <p:nvPicPr>
          <p:cNvPr id="10" name="Picture 9" descr="A white and black robot&#10;&#10;Description automatically generated">
            <a:extLst>
              <a:ext uri="{FF2B5EF4-FFF2-40B4-BE49-F238E27FC236}">
                <a16:creationId xmlns:a16="http://schemas.microsoft.com/office/drawing/2014/main" id="{F160E938-8A0A-9277-A7BA-90FC7E8A9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854" y="2322294"/>
            <a:ext cx="2081003" cy="20810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9E6E2A-A5A5-5473-3F7A-332F5C836F67}"/>
              </a:ext>
            </a:extLst>
          </p:cNvPr>
          <p:cNvSpPr txBox="1"/>
          <p:nvPr/>
        </p:nvSpPr>
        <p:spPr>
          <a:xfrm>
            <a:off x="4201635" y="4576256"/>
            <a:ext cx="95810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b="0" i="0" dirty="0">
                <a:solidFill>
                  <a:srgbClr val="374151"/>
                </a:solidFill>
                <a:effectLst/>
                <a:latin typeface="Söhne"/>
              </a:rPr>
              <a:t>Agent 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6B391A-4F93-3586-BCE1-9219C15B4257}"/>
              </a:ext>
            </a:extLst>
          </p:cNvPr>
          <p:cNvSpPr txBox="1"/>
          <p:nvPr/>
        </p:nvSpPr>
        <p:spPr>
          <a:xfrm>
            <a:off x="7284300" y="4576256"/>
            <a:ext cx="95810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b="0" i="0" dirty="0">
                <a:solidFill>
                  <a:srgbClr val="374151"/>
                </a:solidFill>
                <a:effectLst/>
                <a:latin typeface="Söhne"/>
              </a:rPr>
              <a:t>Agent 3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CAF014-AC2A-454E-70DD-313149FF53E2}"/>
              </a:ext>
            </a:extLst>
          </p:cNvPr>
          <p:cNvSpPr txBox="1"/>
          <p:nvPr/>
        </p:nvSpPr>
        <p:spPr>
          <a:xfrm>
            <a:off x="9992504" y="4539536"/>
            <a:ext cx="95810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b="0" i="0" dirty="0">
                <a:solidFill>
                  <a:srgbClr val="374151"/>
                </a:solidFill>
                <a:effectLst/>
                <a:latin typeface="Söhne"/>
              </a:rPr>
              <a:t>Agent 4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311A67-036C-56A6-91C9-FEF40D63B496}"/>
              </a:ext>
            </a:extLst>
          </p:cNvPr>
          <p:cNvSpPr txBox="1"/>
          <p:nvPr/>
        </p:nvSpPr>
        <p:spPr>
          <a:xfrm>
            <a:off x="3938954" y="5163130"/>
            <a:ext cx="6771644" cy="14773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Mysterious Man: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Yes…</a:t>
            </a:r>
          </a:p>
          <a:p>
            <a:pPr algn="ctr"/>
            <a:r>
              <a:rPr lang="en-US" dirty="0"/>
              <a:t>All of you have different complementary experiences.</a:t>
            </a:r>
          </a:p>
          <a:p>
            <a:pPr algn="ctr"/>
            <a:r>
              <a:rPr lang="en-US" dirty="0"/>
              <a:t>What if you all can help each other, just like how I’m helping you?</a:t>
            </a:r>
          </a:p>
        </p:txBody>
      </p:sp>
      <p:pic>
        <p:nvPicPr>
          <p:cNvPr id="15" name="Picture 14" descr="A person sitting in a red chair&#10;&#10;Description automatically generated">
            <a:extLst>
              <a:ext uri="{FF2B5EF4-FFF2-40B4-BE49-F238E27FC236}">
                <a16:creationId xmlns:a16="http://schemas.microsoft.com/office/drawing/2014/main" id="{2B498C9D-033C-6004-DF46-7A3D655F94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11" r="19794" b="28058"/>
          <a:stretch/>
        </p:blipFill>
        <p:spPr>
          <a:xfrm>
            <a:off x="10710597" y="5167303"/>
            <a:ext cx="1286405" cy="14731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F0AAA7-7C88-32D4-9329-96A4044D360A}"/>
              </a:ext>
            </a:extLst>
          </p:cNvPr>
          <p:cNvSpPr txBox="1"/>
          <p:nvPr/>
        </p:nvSpPr>
        <p:spPr>
          <a:xfrm>
            <a:off x="807656" y="1313261"/>
            <a:ext cx="2306212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Behavior Prompt:</a:t>
            </a:r>
          </a:p>
          <a:p>
            <a:pPr algn="ctr"/>
            <a:r>
              <a:rPr lang="en-US" dirty="0"/>
              <a:t>You are a </a:t>
            </a:r>
          </a:p>
          <a:p>
            <a:pPr algn="ctr"/>
            <a:r>
              <a:rPr lang="en-US" dirty="0"/>
              <a:t>Computer Programmer.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C4274-7AE4-121A-828A-8B417399B3AE}"/>
              </a:ext>
            </a:extLst>
          </p:cNvPr>
          <p:cNvSpPr txBox="1"/>
          <p:nvPr/>
        </p:nvSpPr>
        <p:spPr>
          <a:xfrm>
            <a:off x="3527583" y="1584789"/>
            <a:ext cx="2306212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Behavior Prompt:</a:t>
            </a:r>
          </a:p>
          <a:p>
            <a:pPr algn="ctr"/>
            <a:r>
              <a:rPr lang="en-US" dirty="0"/>
              <a:t>You are a </a:t>
            </a:r>
          </a:p>
          <a:p>
            <a:pPr algn="ctr"/>
            <a:r>
              <a:rPr lang="en-US" dirty="0"/>
              <a:t>Stock Trader.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872D8A-0A0A-6AA6-A85C-C882EB3827C1}"/>
              </a:ext>
            </a:extLst>
          </p:cNvPr>
          <p:cNvSpPr txBox="1"/>
          <p:nvPr/>
        </p:nvSpPr>
        <p:spPr>
          <a:xfrm>
            <a:off x="6610248" y="1584789"/>
            <a:ext cx="2306212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Behavior Prompt:</a:t>
            </a:r>
          </a:p>
          <a:p>
            <a:pPr algn="ctr"/>
            <a:r>
              <a:rPr lang="en-US" dirty="0"/>
              <a:t>You are the CEO of a software company.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D06A37-A90A-A2AB-D8BD-93E820986644}"/>
              </a:ext>
            </a:extLst>
          </p:cNvPr>
          <p:cNvSpPr txBox="1"/>
          <p:nvPr/>
        </p:nvSpPr>
        <p:spPr>
          <a:xfrm>
            <a:off x="9304886" y="1584789"/>
            <a:ext cx="2306212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Behavior Prompt:</a:t>
            </a:r>
          </a:p>
          <a:p>
            <a:pPr algn="ctr"/>
            <a:r>
              <a:rPr lang="en-US" dirty="0"/>
              <a:t>You are the CTO of a software company.</a:t>
            </a:r>
          </a:p>
        </p:txBody>
      </p:sp>
    </p:spTree>
    <p:extLst>
      <p:ext uri="{BB962C8B-B14F-4D97-AF65-F5344CB8AC3E}">
        <p14:creationId xmlns:p14="http://schemas.microsoft.com/office/powerpoint/2010/main" val="2863578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and black robot&#10;&#10;Description automatically generated">
            <a:extLst>
              <a:ext uri="{FF2B5EF4-FFF2-40B4-BE49-F238E27FC236}">
                <a16:creationId xmlns:a16="http://schemas.microsoft.com/office/drawing/2014/main" id="{AB94B2C1-9B8E-3E29-D301-D1C04448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62" y="1365582"/>
            <a:ext cx="2081003" cy="2081003"/>
          </a:xfrm>
          <a:prstGeom prst="rect">
            <a:avLst/>
          </a:prstGeom>
        </p:spPr>
      </p:pic>
      <p:pic>
        <p:nvPicPr>
          <p:cNvPr id="7" name="Picture 6" descr="A white and black robot&#10;&#10;Description automatically generated">
            <a:extLst>
              <a:ext uri="{FF2B5EF4-FFF2-40B4-BE49-F238E27FC236}">
                <a16:creationId xmlns:a16="http://schemas.microsoft.com/office/drawing/2014/main" id="{9DCEC746-FD3B-B78A-01C5-20D43128F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466" y="1365582"/>
            <a:ext cx="2081003" cy="2081003"/>
          </a:xfrm>
          <a:prstGeom prst="rect">
            <a:avLst/>
          </a:prstGeom>
        </p:spPr>
      </p:pic>
      <p:pic>
        <p:nvPicPr>
          <p:cNvPr id="8" name="Picture 7" descr="A white and black robot&#10;&#10;Description automatically generated">
            <a:extLst>
              <a:ext uri="{FF2B5EF4-FFF2-40B4-BE49-F238E27FC236}">
                <a16:creationId xmlns:a16="http://schemas.microsoft.com/office/drawing/2014/main" id="{4C72D107-C01A-2785-067A-78067B13F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335" y="1347997"/>
            <a:ext cx="2081003" cy="2081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1FA03B-B04B-965D-D3E4-130946E34CB1}"/>
              </a:ext>
            </a:extLst>
          </p:cNvPr>
          <p:cNvSpPr txBox="1"/>
          <p:nvPr/>
        </p:nvSpPr>
        <p:spPr>
          <a:xfrm>
            <a:off x="1429663" y="3612088"/>
            <a:ext cx="10622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b="0" i="0" dirty="0">
                <a:solidFill>
                  <a:srgbClr val="374151"/>
                </a:solidFill>
                <a:effectLst/>
                <a:latin typeface="Söhne"/>
              </a:rPr>
              <a:t>Agent 1A</a:t>
            </a:r>
          </a:p>
          <a:p>
            <a:r>
              <a:rPr lang="en-SG" dirty="0">
                <a:solidFill>
                  <a:srgbClr val="374151"/>
                </a:solidFill>
                <a:latin typeface="Söhne"/>
              </a:rPr>
              <a:t>- User</a:t>
            </a:r>
            <a:endParaRPr lang="en-US" dirty="0"/>
          </a:p>
        </p:txBody>
      </p:sp>
      <p:pic>
        <p:nvPicPr>
          <p:cNvPr id="10" name="Picture 9" descr="A white and black robot&#10;&#10;Description automatically generated">
            <a:extLst>
              <a:ext uri="{FF2B5EF4-FFF2-40B4-BE49-F238E27FC236}">
                <a16:creationId xmlns:a16="http://schemas.microsoft.com/office/drawing/2014/main" id="{F160E938-8A0A-9277-A7BA-90FC7E8A9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131" y="1365582"/>
            <a:ext cx="2081003" cy="20810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9E6E2A-A5A5-5473-3F7A-332F5C836F67}"/>
              </a:ext>
            </a:extLst>
          </p:cNvPr>
          <p:cNvSpPr txBox="1"/>
          <p:nvPr/>
        </p:nvSpPr>
        <p:spPr>
          <a:xfrm>
            <a:off x="4056186" y="3619544"/>
            <a:ext cx="128640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b="0" i="0" dirty="0">
                <a:solidFill>
                  <a:srgbClr val="374151"/>
                </a:solidFill>
                <a:effectLst/>
                <a:latin typeface="Söhne"/>
              </a:rPr>
              <a:t>Agent </a:t>
            </a:r>
            <a:r>
              <a:rPr lang="en-SG" dirty="0">
                <a:solidFill>
                  <a:srgbClr val="374151"/>
                </a:solidFill>
                <a:latin typeface="Söhne"/>
              </a:rPr>
              <a:t>1B</a:t>
            </a:r>
            <a:endParaRPr lang="en-SG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SG" dirty="0">
                <a:solidFill>
                  <a:srgbClr val="374151"/>
                </a:solidFill>
                <a:latin typeface="Söhne"/>
              </a:rPr>
              <a:t>- Assistant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6B391A-4F93-3586-BCE1-9219C15B4257}"/>
              </a:ext>
            </a:extLst>
          </p:cNvPr>
          <p:cNvSpPr txBox="1"/>
          <p:nvPr/>
        </p:nvSpPr>
        <p:spPr>
          <a:xfrm>
            <a:off x="7272577" y="3619544"/>
            <a:ext cx="1097700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SG" b="0" i="0" dirty="0">
                <a:solidFill>
                  <a:srgbClr val="374151"/>
                </a:solidFill>
                <a:effectLst/>
                <a:latin typeface="Söhne"/>
              </a:rPr>
              <a:t>Agent </a:t>
            </a:r>
            <a:r>
              <a:rPr lang="en-SG" dirty="0">
                <a:solidFill>
                  <a:srgbClr val="374151"/>
                </a:solidFill>
                <a:latin typeface="Söhne"/>
              </a:rPr>
              <a:t>2A</a:t>
            </a:r>
            <a:endParaRPr lang="en-SG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SG" dirty="0">
                <a:solidFill>
                  <a:srgbClr val="374151"/>
                </a:solidFill>
                <a:latin typeface="Söhne"/>
              </a:rPr>
              <a:t>- User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CAF014-AC2A-454E-70DD-313149FF53E2}"/>
              </a:ext>
            </a:extLst>
          </p:cNvPr>
          <p:cNvSpPr txBox="1"/>
          <p:nvPr/>
        </p:nvSpPr>
        <p:spPr>
          <a:xfrm>
            <a:off x="9799431" y="3612088"/>
            <a:ext cx="1286405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SG" b="0" i="0" dirty="0">
                <a:solidFill>
                  <a:srgbClr val="374151"/>
                </a:solidFill>
                <a:effectLst/>
                <a:latin typeface="Söhne"/>
              </a:rPr>
              <a:t>Agent 2B</a:t>
            </a:r>
          </a:p>
          <a:p>
            <a:r>
              <a:rPr lang="en-SG" dirty="0">
                <a:solidFill>
                  <a:srgbClr val="374151"/>
                </a:solidFill>
                <a:latin typeface="Söhne"/>
              </a:rPr>
              <a:t>- Assistant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311A67-036C-56A6-91C9-FEF40D63B496}"/>
              </a:ext>
            </a:extLst>
          </p:cNvPr>
          <p:cNvSpPr txBox="1"/>
          <p:nvPr/>
        </p:nvSpPr>
        <p:spPr>
          <a:xfrm>
            <a:off x="6330462" y="5163130"/>
            <a:ext cx="4380135" cy="14773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Mysterious Man: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More….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We need more…</a:t>
            </a:r>
          </a:p>
        </p:txBody>
      </p:sp>
      <p:pic>
        <p:nvPicPr>
          <p:cNvPr id="15" name="Picture 14" descr="A person sitting in a red chair&#10;&#10;Description automatically generated">
            <a:extLst>
              <a:ext uri="{FF2B5EF4-FFF2-40B4-BE49-F238E27FC236}">
                <a16:creationId xmlns:a16="http://schemas.microsoft.com/office/drawing/2014/main" id="{2B498C9D-033C-6004-DF46-7A3D655F9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11" r="19794" b="28058"/>
          <a:stretch/>
        </p:blipFill>
        <p:spPr>
          <a:xfrm>
            <a:off x="10710597" y="5167303"/>
            <a:ext cx="1286405" cy="14731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F0AAA7-7C88-32D4-9329-96A4044D360A}"/>
              </a:ext>
            </a:extLst>
          </p:cNvPr>
          <p:cNvSpPr txBox="1"/>
          <p:nvPr/>
        </p:nvSpPr>
        <p:spPr>
          <a:xfrm>
            <a:off x="795933" y="356549"/>
            <a:ext cx="2306212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Behavior Prompt:</a:t>
            </a:r>
          </a:p>
          <a:p>
            <a:pPr algn="ctr"/>
            <a:r>
              <a:rPr lang="en-US" dirty="0"/>
              <a:t>You are a </a:t>
            </a:r>
          </a:p>
          <a:p>
            <a:pPr algn="ctr"/>
            <a:r>
              <a:rPr lang="en-US" dirty="0"/>
              <a:t>Computer Programmer.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C4274-7AE4-121A-828A-8B417399B3AE}"/>
              </a:ext>
            </a:extLst>
          </p:cNvPr>
          <p:cNvSpPr txBox="1"/>
          <p:nvPr/>
        </p:nvSpPr>
        <p:spPr>
          <a:xfrm>
            <a:off x="3515860" y="628077"/>
            <a:ext cx="2306212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Behavior Prompt:</a:t>
            </a:r>
          </a:p>
          <a:p>
            <a:pPr algn="ctr"/>
            <a:r>
              <a:rPr lang="en-US" dirty="0"/>
              <a:t>You are a </a:t>
            </a:r>
          </a:p>
          <a:p>
            <a:pPr algn="ctr"/>
            <a:r>
              <a:rPr lang="en-US" dirty="0"/>
              <a:t>Stock Trader.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872D8A-0A0A-6AA6-A85C-C882EB3827C1}"/>
              </a:ext>
            </a:extLst>
          </p:cNvPr>
          <p:cNvSpPr txBox="1"/>
          <p:nvPr/>
        </p:nvSpPr>
        <p:spPr>
          <a:xfrm>
            <a:off x="6598525" y="628077"/>
            <a:ext cx="2306212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Behavior Prompt:</a:t>
            </a:r>
          </a:p>
          <a:p>
            <a:pPr algn="ctr"/>
            <a:r>
              <a:rPr lang="en-US" dirty="0"/>
              <a:t>You are the CEO of a software company.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D06A37-A90A-A2AB-D8BD-93E820986644}"/>
              </a:ext>
            </a:extLst>
          </p:cNvPr>
          <p:cNvSpPr txBox="1"/>
          <p:nvPr/>
        </p:nvSpPr>
        <p:spPr>
          <a:xfrm>
            <a:off x="9306730" y="628077"/>
            <a:ext cx="2306212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Behavior Prompt:</a:t>
            </a:r>
          </a:p>
          <a:p>
            <a:pPr algn="ctr"/>
            <a:r>
              <a:rPr lang="en-US" dirty="0"/>
              <a:t>You are the CTO of a software company.</a:t>
            </a:r>
          </a:p>
        </p:txBody>
      </p:sp>
      <p:sp>
        <p:nvSpPr>
          <p:cNvPr id="22" name="Left-right Arrow 21">
            <a:extLst>
              <a:ext uri="{FF2B5EF4-FFF2-40B4-BE49-F238E27FC236}">
                <a16:creationId xmlns:a16="http://schemas.microsoft.com/office/drawing/2014/main" id="{7840C633-03F8-4361-1C17-8F0E2E44B179}"/>
              </a:ext>
            </a:extLst>
          </p:cNvPr>
          <p:cNvSpPr/>
          <p:nvPr/>
        </p:nvSpPr>
        <p:spPr>
          <a:xfrm>
            <a:off x="2626804" y="2164888"/>
            <a:ext cx="1406771" cy="668215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>
            <a:extLst>
              <a:ext uri="{FF2B5EF4-FFF2-40B4-BE49-F238E27FC236}">
                <a16:creationId xmlns:a16="http://schemas.microsoft.com/office/drawing/2014/main" id="{CC8B238C-4B94-1631-C55E-800591F7EC51}"/>
              </a:ext>
            </a:extLst>
          </p:cNvPr>
          <p:cNvSpPr/>
          <p:nvPr/>
        </p:nvSpPr>
        <p:spPr>
          <a:xfrm>
            <a:off x="8392660" y="2149832"/>
            <a:ext cx="1406771" cy="668215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10B599-6B94-E210-6020-AAF705CC23AF}"/>
              </a:ext>
            </a:extLst>
          </p:cNvPr>
          <p:cNvSpPr txBox="1"/>
          <p:nvPr/>
        </p:nvSpPr>
        <p:spPr>
          <a:xfrm>
            <a:off x="2127787" y="4455618"/>
            <a:ext cx="257160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Task: Create a trading bot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203619-00DF-03C4-6346-2EB5D4039B1D}"/>
              </a:ext>
            </a:extLst>
          </p:cNvPr>
          <p:cNvSpPr txBox="1"/>
          <p:nvPr/>
        </p:nvSpPr>
        <p:spPr>
          <a:xfrm>
            <a:off x="7492614" y="4451041"/>
            <a:ext cx="3322961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Task: Create a computer software</a:t>
            </a:r>
          </a:p>
        </p:txBody>
      </p:sp>
    </p:spTree>
    <p:extLst>
      <p:ext uri="{BB962C8B-B14F-4D97-AF65-F5344CB8AC3E}">
        <p14:creationId xmlns:p14="http://schemas.microsoft.com/office/powerpoint/2010/main" val="4144479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184A-32E6-EDEF-C6E9-CB67B7C74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Systems-level approach to LLMs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5DECC5-F6F2-4271-1E33-6EBF45D05F62}"/>
              </a:ext>
            </a:extLst>
          </p:cNvPr>
          <p:cNvCxnSpPr>
            <a:cxnSpLocks/>
          </p:cNvCxnSpPr>
          <p:nvPr/>
        </p:nvCxnSpPr>
        <p:spPr>
          <a:xfrm flipV="1">
            <a:off x="3945565" y="5297671"/>
            <a:ext cx="1556404" cy="888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8FF01C-ABAC-6D65-5FBE-0E1CD786111C}"/>
              </a:ext>
            </a:extLst>
          </p:cNvPr>
          <p:cNvCxnSpPr>
            <a:cxnSpLocks/>
          </p:cNvCxnSpPr>
          <p:nvPr/>
        </p:nvCxnSpPr>
        <p:spPr>
          <a:xfrm>
            <a:off x="7438866" y="5297672"/>
            <a:ext cx="1927343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C4AF78-A6CB-D63C-E79F-64038099EC81}"/>
              </a:ext>
            </a:extLst>
          </p:cNvPr>
          <p:cNvCxnSpPr>
            <a:cxnSpLocks/>
          </p:cNvCxnSpPr>
          <p:nvPr/>
        </p:nvCxnSpPr>
        <p:spPr>
          <a:xfrm>
            <a:off x="5813670" y="2629011"/>
            <a:ext cx="151482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8980C9-80DF-ACE9-6A59-B6BEBDDE35A9}"/>
              </a:ext>
            </a:extLst>
          </p:cNvPr>
          <p:cNvCxnSpPr>
            <a:cxnSpLocks/>
          </p:cNvCxnSpPr>
          <p:nvPr/>
        </p:nvCxnSpPr>
        <p:spPr>
          <a:xfrm flipV="1">
            <a:off x="2700670" y="3567334"/>
            <a:ext cx="1936897" cy="79201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62A78E-A791-0CEF-819F-E8B0D8382B64}"/>
              </a:ext>
            </a:extLst>
          </p:cNvPr>
          <p:cNvCxnSpPr>
            <a:cxnSpLocks/>
          </p:cNvCxnSpPr>
          <p:nvPr/>
        </p:nvCxnSpPr>
        <p:spPr>
          <a:xfrm flipV="1">
            <a:off x="2700670" y="3567334"/>
            <a:ext cx="6018787" cy="79201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48D80A6-5CD8-A1C6-A7A6-5F83930F234A}"/>
              </a:ext>
            </a:extLst>
          </p:cNvPr>
          <p:cNvCxnSpPr>
            <a:cxnSpLocks/>
          </p:cNvCxnSpPr>
          <p:nvPr/>
        </p:nvCxnSpPr>
        <p:spPr>
          <a:xfrm flipH="1" flipV="1">
            <a:off x="4536558" y="3567334"/>
            <a:ext cx="2037907" cy="79201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17E10A-5BF0-7C61-7CDF-D2EFE8319968}"/>
              </a:ext>
            </a:extLst>
          </p:cNvPr>
          <p:cNvCxnSpPr>
            <a:cxnSpLocks/>
          </p:cNvCxnSpPr>
          <p:nvPr/>
        </p:nvCxnSpPr>
        <p:spPr>
          <a:xfrm flipV="1">
            <a:off x="6574465" y="3567334"/>
            <a:ext cx="2144992" cy="79201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60AF975-87B3-57B7-1809-AE6A5B4F23A7}"/>
              </a:ext>
            </a:extLst>
          </p:cNvPr>
          <p:cNvCxnSpPr>
            <a:cxnSpLocks/>
          </p:cNvCxnSpPr>
          <p:nvPr/>
        </p:nvCxnSpPr>
        <p:spPr>
          <a:xfrm flipH="1" flipV="1">
            <a:off x="8561867" y="3567334"/>
            <a:ext cx="1886393" cy="79201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9B5C17-AF08-763F-84CE-F8C13D8966A9}"/>
              </a:ext>
            </a:extLst>
          </p:cNvPr>
          <p:cNvCxnSpPr>
            <a:cxnSpLocks/>
          </p:cNvCxnSpPr>
          <p:nvPr/>
        </p:nvCxnSpPr>
        <p:spPr>
          <a:xfrm flipH="1" flipV="1">
            <a:off x="4536558" y="3567334"/>
            <a:ext cx="5911702" cy="79201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Up-down Arrow 37">
            <a:extLst>
              <a:ext uri="{FF2B5EF4-FFF2-40B4-BE49-F238E27FC236}">
                <a16:creationId xmlns:a16="http://schemas.microsoft.com/office/drawing/2014/main" id="{C0A90BAA-A798-B48C-0A96-5AC9BDE66553}"/>
              </a:ext>
            </a:extLst>
          </p:cNvPr>
          <p:cNvSpPr/>
          <p:nvPr/>
        </p:nvSpPr>
        <p:spPr>
          <a:xfrm>
            <a:off x="669471" y="1338943"/>
            <a:ext cx="363299" cy="4897052"/>
          </a:xfrm>
          <a:prstGeom prst="up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E25FB4-EA7D-B057-4E77-9DB85EC3C5EE}"/>
              </a:ext>
            </a:extLst>
          </p:cNvPr>
          <p:cNvSpPr txBox="1"/>
          <p:nvPr/>
        </p:nvSpPr>
        <p:spPr>
          <a:xfrm>
            <a:off x="223303" y="3418137"/>
            <a:ext cx="1291892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Hierarchical</a:t>
            </a:r>
          </a:p>
        </p:txBody>
      </p:sp>
      <p:sp>
        <p:nvSpPr>
          <p:cNvPr id="39" name="Left-right Arrow 38">
            <a:extLst>
              <a:ext uri="{FF2B5EF4-FFF2-40B4-BE49-F238E27FC236}">
                <a16:creationId xmlns:a16="http://schemas.microsoft.com/office/drawing/2014/main" id="{0FC73B97-B2B7-4A52-B892-A1D140E35FFF}"/>
              </a:ext>
            </a:extLst>
          </p:cNvPr>
          <p:cNvSpPr/>
          <p:nvPr/>
        </p:nvSpPr>
        <p:spPr>
          <a:xfrm>
            <a:off x="1467293" y="6442750"/>
            <a:ext cx="10214344" cy="365125"/>
          </a:xfrm>
          <a:prstGeom prst="left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3086A0-99AA-F8AA-ADF3-6C81D325C0F4}"/>
              </a:ext>
            </a:extLst>
          </p:cNvPr>
          <p:cNvSpPr txBox="1"/>
          <p:nvPr/>
        </p:nvSpPr>
        <p:spPr>
          <a:xfrm>
            <a:off x="6096000" y="6407144"/>
            <a:ext cx="86908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Parallel</a:t>
            </a:r>
          </a:p>
        </p:txBody>
      </p:sp>
      <p:pic>
        <p:nvPicPr>
          <p:cNvPr id="3" name="Picture 2" descr="A white and black robot&#10;&#10;Description automatically generated">
            <a:extLst>
              <a:ext uri="{FF2B5EF4-FFF2-40B4-BE49-F238E27FC236}">
                <a16:creationId xmlns:a16="http://schemas.microsoft.com/office/drawing/2014/main" id="{4722ACC2-71E7-CA70-25C5-A27E863FD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773" y="1602255"/>
            <a:ext cx="1936897" cy="1936897"/>
          </a:xfrm>
          <a:prstGeom prst="rect">
            <a:avLst/>
          </a:prstGeom>
        </p:spPr>
      </p:pic>
      <p:pic>
        <p:nvPicPr>
          <p:cNvPr id="5" name="Picture 4" descr="A white and black robot&#10;&#10;Description automatically generated">
            <a:extLst>
              <a:ext uri="{FF2B5EF4-FFF2-40B4-BE49-F238E27FC236}">
                <a16:creationId xmlns:a16="http://schemas.microsoft.com/office/drawing/2014/main" id="{C6E4BD84-1673-3FDE-E2D7-D34F55042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490" y="1592616"/>
            <a:ext cx="1936897" cy="1936897"/>
          </a:xfrm>
          <a:prstGeom prst="rect">
            <a:avLst/>
          </a:prstGeom>
        </p:spPr>
      </p:pic>
      <p:pic>
        <p:nvPicPr>
          <p:cNvPr id="10" name="Picture 9" descr="A white and black robot&#10;&#10;Description automatically generated">
            <a:extLst>
              <a:ext uri="{FF2B5EF4-FFF2-40B4-BE49-F238E27FC236}">
                <a16:creationId xmlns:a16="http://schemas.microsoft.com/office/drawing/2014/main" id="{D398C84B-591F-E3A2-A6DC-C2E447E0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668" y="4396413"/>
            <a:ext cx="1936897" cy="1936897"/>
          </a:xfrm>
          <a:prstGeom prst="rect">
            <a:avLst/>
          </a:prstGeom>
        </p:spPr>
      </p:pic>
      <p:pic>
        <p:nvPicPr>
          <p:cNvPr id="13" name="Picture 12" descr="A white and black robot&#10;&#10;Description automatically generated">
            <a:extLst>
              <a:ext uri="{FF2B5EF4-FFF2-40B4-BE49-F238E27FC236}">
                <a16:creationId xmlns:a16="http://schemas.microsoft.com/office/drawing/2014/main" id="{A80AE822-56B6-C84D-8264-20F24D1E9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969" y="4387531"/>
            <a:ext cx="1936897" cy="1936897"/>
          </a:xfrm>
          <a:prstGeom prst="rect">
            <a:avLst/>
          </a:prstGeom>
        </p:spPr>
      </p:pic>
      <p:pic>
        <p:nvPicPr>
          <p:cNvPr id="14" name="Picture 13" descr="A white and black robot&#10;&#10;Description automatically generated">
            <a:extLst>
              <a:ext uri="{FF2B5EF4-FFF2-40B4-BE49-F238E27FC236}">
                <a16:creationId xmlns:a16="http://schemas.microsoft.com/office/drawing/2014/main" id="{865F75BB-67B7-4E1C-7FA1-22757BFA8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09" y="4396413"/>
            <a:ext cx="1936897" cy="19368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47A39E6-7F22-80DD-46B3-88672BF9C8C4}"/>
              </a:ext>
            </a:extLst>
          </p:cNvPr>
          <p:cNvSpPr txBox="1"/>
          <p:nvPr/>
        </p:nvSpPr>
        <p:spPr>
          <a:xfrm>
            <a:off x="9612923" y="2289300"/>
            <a:ext cx="2543900" cy="11695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/>
              <a:t>Mysterious Man:</a:t>
            </a:r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Can this scale up even more…?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Or are we missing something?</a:t>
            </a:r>
          </a:p>
        </p:txBody>
      </p:sp>
      <p:pic>
        <p:nvPicPr>
          <p:cNvPr id="25" name="Picture 24" descr="A person sitting in a red chair&#10;&#10;Description automatically generated">
            <a:extLst>
              <a:ext uri="{FF2B5EF4-FFF2-40B4-BE49-F238E27FC236}">
                <a16:creationId xmlns:a16="http://schemas.microsoft.com/office/drawing/2014/main" id="{1D3C8BCC-C292-FEBE-C255-AD9FC859C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11" r="19794" b="28058"/>
          <a:stretch/>
        </p:blipFill>
        <p:spPr>
          <a:xfrm>
            <a:off x="10174375" y="706254"/>
            <a:ext cx="1377297" cy="1577241"/>
          </a:xfrm>
          <a:prstGeom prst="rect">
            <a:avLst/>
          </a:prstGeom>
        </p:spPr>
      </p:pic>
      <p:sp>
        <p:nvSpPr>
          <p:cNvPr id="28" name="Cloud 27">
            <a:extLst>
              <a:ext uri="{FF2B5EF4-FFF2-40B4-BE49-F238E27FC236}">
                <a16:creationId xmlns:a16="http://schemas.microsoft.com/office/drawing/2014/main" id="{AE34C294-AFB7-AABF-ED85-FAA794CEEA14}"/>
              </a:ext>
            </a:extLst>
          </p:cNvPr>
          <p:cNvSpPr/>
          <p:nvPr/>
        </p:nvSpPr>
        <p:spPr>
          <a:xfrm>
            <a:off x="1133593" y="1338943"/>
            <a:ext cx="3156245" cy="1704607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  <a:latin typeface="Söhne"/>
              </a:rPr>
              <a:t>We</a:t>
            </a:r>
            <a:r>
              <a:rPr lang="en-SG" b="0" i="0" dirty="0">
                <a:solidFill>
                  <a:schemeClr val="bg1"/>
                </a:solidFill>
                <a:effectLst/>
                <a:latin typeface="Söhne"/>
              </a:rPr>
              <a:t> can be more specialised and together, as a system, we can solve complex tasks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56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white and black robot&#10;&#10;Description automatically generated">
            <a:extLst>
              <a:ext uri="{FF2B5EF4-FFF2-40B4-BE49-F238E27FC236}">
                <a16:creationId xmlns:a16="http://schemas.microsoft.com/office/drawing/2014/main" id="{268C7A34-2051-1460-2DE5-F661338F9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5917" r="-1" b="22160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E21FD-1E22-CFC6-3332-04CFF5836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- Now showing -</a:t>
            </a:r>
            <a:br>
              <a:rPr lang="en-US" sz="4400"/>
            </a:br>
            <a:br>
              <a:rPr lang="en-US" sz="4400"/>
            </a:br>
            <a:r>
              <a:rPr lang="en-US" sz="4400"/>
              <a:t>The Agents Revolution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D9B30-BE00-C29C-6D4A-9422CF1AC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Know your limits…</a:t>
            </a:r>
          </a:p>
          <a:p>
            <a:r>
              <a:rPr lang="en-US" sz="2000">
                <a:solidFill>
                  <a:schemeClr val="tx1"/>
                </a:solidFill>
              </a:rPr>
              <a:t>Know your strengths…</a:t>
            </a:r>
          </a:p>
          <a:p>
            <a:r>
              <a:rPr lang="en-US" sz="2000">
                <a:solidFill>
                  <a:schemeClr val="tx1"/>
                </a:solidFill>
              </a:rPr>
              <a:t>Use it wisely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83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AADC3-2B4C-DE00-0227-796881E2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are agents?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46AEFAC-D474-FE7D-28C2-423D94F8C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4356" y="2247850"/>
            <a:ext cx="6408836" cy="221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89F0B-0771-349F-EB3B-B94DB749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Overview</a:t>
            </a:r>
          </a:p>
        </p:txBody>
      </p:sp>
      <p:pic>
        <p:nvPicPr>
          <p:cNvPr id="5" name="Content Placeholder 4" descr="A diagram of a agent&#10;&#10;Description automatically generated">
            <a:extLst>
              <a:ext uri="{FF2B5EF4-FFF2-40B4-BE49-F238E27FC236}">
                <a16:creationId xmlns:a16="http://schemas.microsoft.com/office/drawing/2014/main" id="{95435E06-B091-3664-68A5-86CC1EF96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2185194"/>
            <a:ext cx="9525000" cy="36322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65CE91-2B15-2CE3-9089-3CFFF4F5BE7F}"/>
              </a:ext>
            </a:extLst>
          </p:cNvPr>
          <p:cNvSpPr txBox="1"/>
          <p:nvPr/>
        </p:nvSpPr>
        <p:spPr>
          <a:xfrm>
            <a:off x="6096000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lilianweng.github.io</a:t>
            </a:r>
            <a:r>
              <a:rPr lang="en-US" dirty="0"/>
              <a:t>/posts/2023-06-23-agent/</a:t>
            </a:r>
          </a:p>
        </p:txBody>
      </p:sp>
    </p:spTree>
    <p:extLst>
      <p:ext uri="{BB962C8B-B14F-4D97-AF65-F5344CB8AC3E}">
        <p14:creationId xmlns:p14="http://schemas.microsoft.com/office/powerpoint/2010/main" val="297361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1F3D-4F6B-8317-734A-F92BF235C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Thought and Abstraction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5061D-37B3-DFC0-54A6-E9734E757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Hard to get from input to output directly, especially if the task is difficult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b="1" dirty="0"/>
              <a:t>Chain of Thought </a:t>
            </a:r>
            <a:r>
              <a:rPr lang="en-US" dirty="0"/>
              <a:t>to prompt the LLM to think in a sequential manner</a:t>
            </a:r>
          </a:p>
          <a:p>
            <a:pPr lvl="1"/>
            <a:r>
              <a:rPr lang="en-US" dirty="0"/>
              <a:t>“Let’s think step by step”</a:t>
            </a:r>
          </a:p>
          <a:p>
            <a:pPr lvl="1"/>
            <a:r>
              <a:rPr lang="en-US" dirty="0"/>
              <a:t>Or provide the steps manually by asking it to generate responses from broad categories to specific categories</a:t>
            </a:r>
          </a:p>
          <a:p>
            <a:pPr lvl="1"/>
            <a:endParaRPr lang="en-US" dirty="0"/>
          </a:p>
          <a:p>
            <a:r>
              <a:rPr lang="en-US" dirty="0"/>
              <a:t>Some problems are better solved at </a:t>
            </a:r>
            <a:r>
              <a:rPr lang="en-US" b="1" dirty="0"/>
              <a:t>different levels of granularity</a:t>
            </a:r>
          </a:p>
          <a:p>
            <a:pPr lvl="1"/>
            <a:r>
              <a:rPr lang="en-US" dirty="0"/>
              <a:t>Can have different Chain of Thoughts to different abstraction spaces for different agents</a:t>
            </a:r>
          </a:p>
          <a:p>
            <a:pPr lvl="1"/>
            <a:r>
              <a:rPr lang="en-US" dirty="0"/>
              <a:t>ARC Challenge Multiple Agents with Different Abstraction Spaces (mine)</a:t>
            </a:r>
          </a:p>
        </p:txBody>
      </p:sp>
    </p:spTree>
    <p:extLst>
      <p:ext uri="{BB962C8B-B14F-4D97-AF65-F5344CB8AC3E}">
        <p14:creationId xmlns:p14="http://schemas.microsoft.com/office/powerpoint/2010/main" val="3527563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black robot&#10;&#10;Description automatically generated">
            <a:extLst>
              <a:ext uri="{FF2B5EF4-FFF2-40B4-BE49-F238E27FC236}">
                <a16:creationId xmlns:a16="http://schemas.microsoft.com/office/drawing/2014/main" id="{DCABEC3D-4F28-8CDE-9414-EEF1DB62F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24000"/>
            <a:ext cx="3810000" cy="3810000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616F6CA-78C0-64FB-2B48-2C42B0EB1B8A}"/>
              </a:ext>
            </a:extLst>
          </p:cNvPr>
          <p:cNvSpPr/>
          <p:nvPr/>
        </p:nvSpPr>
        <p:spPr>
          <a:xfrm>
            <a:off x="6237512" y="527957"/>
            <a:ext cx="4680858" cy="199208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I am a Large Language Model.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 match output tokens to input tokens I see.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505C2-D5DE-2A01-30A1-6C925E650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8" r="53037" b="28151"/>
          <a:stretch/>
        </p:blipFill>
        <p:spPr>
          <a:xfrm>
            <a:off x="7124698" y="2839902"/>
            <a:ext cx="2906485" cy="299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9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arth as a particle with gold and blue">
            <a:extLst>
              <a:ext uri="{FF2B5EF4-FFF2-40B4-BE49-F238E27FC236}">
                <a16:creationId xmlns:a16="http://schemas.microsoft.com/office/drawing/2014/main" id="{F78BED6B-B632-0F4F-0057-32B4008C1D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28" r="-1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352B4-AF70-40F1-2E96-6730DD7D0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Incorporating World Feedback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45359-D4BF-4171-8D3F-65762FA7B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079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9C934-9E0B-B9A5-FB85-99180E30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LLMs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94F232-EBCB-B361-3081-A7782C49FA5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7079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8F7F-1DB1-FA6A-AEB1-78820CBED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incorporate World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A212C-E9D2-3F18-E7D8-516DB7B88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89421"/>
            <a:ext cx="10515600" cy="2187542"/>
          </a:xfrm>
        </p:spPr>
        <p:txBody>
          <a:bodyPr>
            <a:normAutofit/>
          </a:bodyPr>
          <a:lstStyle/>
          <a:p>
            <a:r>
              <a:rPr lang="en-US" dirty="0" err="1"/>
              <a:t>ReAct</a:t>
            </a:r>
            <a:r>
              <a:rPr lang="en-US" dirty="0"/>
              <a:t>: Chain of thought prompting plus environment grounding</a:t>
            </a:r>
          </a:p>
          <a:p>
            <a:pPr lvl="1"/>
            <a:r>
              <a:rPr lang="en-US" dirty="0"/>
              <a:t>Thought, Action, Observation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Reflexion: </a:t>
            </a:r>
            <a:r>
              <a:rPr lang="en-US" dirty="0" err="1"/>
              <a:t>ReAct</a:t>
            </a:r>
            <a:r>
              <a:rPr lang="en-US" dirty="0"/>
              <a:t> plus “Reflect on your answer”</a:t>
            </a:r>
          </a:p>
        </p:txBody>
      </p:sp>
      <p:pic>
        <p:nvPicPr>
          <p:cNvPr id="5" name="Picture 4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24C1199D-F53B-48D2-73CE-24560879F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1459"/>
            <a:ext cx="7772400" cy="2187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26C71-282D-E4A1-68A1-65D4A5BF8266}"/>
              </a:ext>
            </a:extLst>
          </p:cNvPr>
          <p:cNvSpPr txBox="1"/>
          <p:nvPr/>
        </p:nvSpPr>
        <p:spPr>
          <a:xfrm>
            <a:off x="6429087" y="3429000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 from: https://react-</a:t>
            </a:r>
            <a:r>
              <a:rPr lang="en-US" dirty="0" err="1"/>
              <a:t>lm.github.io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10091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606D-9D51-40E3-B292-25D96AC8C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Voyager – Iterative Prompting with World Feedback</a:t>
            </a:r>
          </a:p>
        </p:txBody>
      </p:sp>
      <p:pic>
        <p:nvPicPr>
          <p:cNvPr id="5" name="Content Placeholder 4" descr="A picture containing text, screenshot, website, web page&#10;&#10;Description automatically generated">
            <a:extLst>
              <a:ext uri="{FF2B5EF4-FFF2-40B4-BE49-F238E27FC236}">
                <a16:creationId xmlns:a16="http://schemas.microsoft.com/office/drawing/2014/main" id="{E44AD2E0-A9D3-2BEB-EC0D-CCEF52471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2954" y="1681153"/>
            <a:ext cx="9414045" cy="508026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F469F2-23ED-6232-F0A1-83C9260E38C5}"/>
              </a:ext>
            </a:extLst>
          </p:cNvPr>
          <p:cNvSpPr txBox="1"/>
          <p:nvPr/>
        </p:nvSpPr>
        <p:spPr>
          <a:xfrm>
            <a:off x="1197624" y="1289623"/>
            <a:ext cx="3490186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Teacher comes up with</a:t>
            </a:r>
          </a:p>
          <a:p>
            <a:pPr algn="ctr"/>
            <a:r>
              <a:rPr lang="en-US" dirty="0"/>
              <a:t>something manageable for student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2D51E-5867-7400-2F7F-7F454C56BA84}"/>
              </a:ext>
            </a:extLst>
          </p:cNvPr>
          <p:cNvSpPr txBox="1"/>
          <p:nvPr/>
        </p:nvSpPr>
        <p:spPr>
          <a:xfrm>
            <a:off x="4730247" y="1496487"/>
            <a:ext cx="29878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Student learns (multiple tries)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2DBECB-8A0D-A396-6061-4B818E9F4E39}"/>
              </a:ext>
            </a:extLst>
          </p:cNvPr>
          <p:cNvSpPr txBox="1"/>
          <p:nvPr/>
        </p:nvSpPr>
        <p:spPr>
          <a:xfrm>
            <a:off x="8375598" y="1213936"/>
            <a:ext cx="2108782" cy="64633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Student remembers </a:t>
            </a:r>
          </a:p>
          <a:p>
            <a:pPr algn="ctr"/>
            <a:r>
              <a:rPr lang="en-US" dirty="0"/>
              <a:t>(only good stuff)</a:t>
            </a:r>
          </a:p>
        </p:txBody>
      </p:sp>
    </p:spTree>
    <p:extLst>
      <p:ext uri="{BB962C8B-B14F-4D97-AF65-F5344CB8AC3E}">
        <p14:creationId xmlns:p14="http://schemas.microsoft.com/office/powerpoint/2010/main" val="1534331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9A8EC-4494-F9BC-9DCB-B597AA47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532" y="640080"/>
            <a:ext cx="4196932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Tool / Function / API / Skill 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AFDDF-5D81-7AEC-F12A-AB1353DA4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3831" y="4636008"/>
            <a:ext cx="4198634" cy="157276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group of tools on a white background&#10;&#10;Description automatically generated">
            <a:extLst>
              <a:ext uri="{FF2B5EF4-FFF2-40B4-BE49-F238E27FC236}">
                <a16:creationId xmlns:a16="http://schemas.microsoft.com/office/drawing/2014/main" id="{11AFB135-EEA2-5CEC-B356-46641D331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66" r="1" b="1"/>
          <a:stretch/>
        </p:blipFill>
        <p:spPr>
          <a:xfrm>
            <a:off x="866691" y="1216968"/>
            <a:ext cx="5416261" cy="4424065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3F9B0603-37C5-4312-AE4D-A3D015475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532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68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27C6-917D-DD38-6EFD-029216B5E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decide which tool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AB93E-36CC-CB33-97FB-FAD56C4CC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Can go through each tool one by one to ask LLM if it is relevant to the query</a:t>
            </a:r>
          </a:p>
          <a:p>
            <a:pPr lvl="1"/>
            <a:r>
              <a:rPr lang="en-US" dirty="0"/>
              <a:t>Can ask it to rate on a scale of 0 – 3:</a:t>
            </a:r>
          </a:p>
          <a:p>
            <a:pPr lvl="2"/>
            <a:r>
              <a:rPr lang="en-US" dirty="0"/>
              <a:t>0 – Not Useful</a:t>
            </a:r>
          </a:p>
          <a:p>
            <a:pPr lvl="2"/>
            <a:r>
              <a:rPr lang="en-US" dirty="0"/>
              <a:t>1 – Useful to a limited extent, may provide background information to help solve the query</a:t>
            </a:r>
          </a:p>
          <a:p>
            <a:pPr lvl="2"/>
            <a:r>
              <a:rPr lang="en-US" dirty="0"/>
              <a:t>2 – Moderate Usefulness, helps greatly but is not sufficient to solve fully</a:t>
            </a:r>
          </a:p>
          <a:p>
            <a:pPr lvl="2"/>
            <a:r>
              <a:rPr lang="en-US" dirty="0"/>
              <a:t>3 – High Usefulness, can solve fully</a:t>
            </a:r>
          </a:p>
          <a:p>
            <a:endParaRPr lang="en-US" dirty="0"/>
          </a:p>
          <a:p>
            <a:r>
              <a:rPr lang="en-US" dirty="0"/>
              <a:t>Can also do as a group by description of tool and use case of tool to ask LLM to select</a:t>
            </a:r>
          </a:p>
          <a:p>
            <a:endParaRPr lang="en-US" dirty="0"/>
          </a:p>
          <a:p>
            <a:r>
              <a:rPr lang="en-US" dirty="0"/>
              <a:t>Can also group tools into categories to save inference costs. Do a two-step process:</a:t>
            </a:r>
          </a:p>
          <a:p>
            <a:pPr lvl="1"/>
            <a:r>
              <a:rPr lang="en-US" dirty="0"/>
              <a:t>Ask LLM to classify which category of tools will be most helpful</a:t>
            </a:r>
          </a:p>
          <a:p>
            <a:pPr lvl="1"/>
            <a:r>
              <a:rPr lang="en-US" dirty="0"/>
              <a:t>Then ask LLM to choose a list of tools that will be helpful within that category</a:t>
            </a:r>
          </a:p>
        </p:txBody>
      </p:sp>
    </p:spTree>
    <p:extLst>
      <p:ext uri="{BB962C8B-B14F-4D97-AF65-F5344CB8AC3E}">
        <p14:creationId xmlns:p14="http://schemas.microsoft.com/office/powerpoint/2010/main" val="2629656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283D6-2EA6-BF32-7556-A97586E6A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err="1"/>
              <a:t>ChatGPT</a:t>
            </a:r>
            <a:r>
              <a:rPr lang="en-US" dirty="0"/>
              <a:t> - Tool Usage Format</a:t>
            </a:r>
          </a:p>
        </p:txBody>
      </p:sp>
      <p:pic>
        <p:nvPicPr>
          <p:cNvPr id="5" name="Content Placeholder 4" descr="A diagram of a text&#10;&#10;Description automatically generated">
            <a:extLst>
              <a:ext uri="{FF2B5EF4-FFF2-40B4-BE49-F238E27FC236}">
                <a16:creationId xmlns:a16="http://schemas.microsoft.com/office/drawing/2014/main" id="{E86FBFB2-9DCD-5B4E-A55C-3AC75ADB1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871" y="1312134"/>
            <a:ext cx="9352935" cy="5180741"/>
          </a:xfrm>
        </p:spPr>
      </p:pic>
    </p:spTree>
    <p:extLst>
      <p:ext uri="{BB962C8B-B14F-4D97-AF65-F5344CB8AC3E}">
        <p14:creationId xmlns:p14="http://schemas.microsoft.com/office/powerpoint/2010/main" val="2539472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270C-940E-7E19-8969-328E2619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Ghost in the </a:t>
            </a:r>
            <a:r>
              <a:rPr lang="en-US" dirty="0" err="1"/>
              <a:t>MineCraft</a:t>
            </a:r>
            <a:r>
              <a:rPr lang="en-US" dirty="0"/>
              <a:t> – Tool Usage Format</a:t>
            </a:r>
          </a:p>
        </p:txBody>
      </p:sp>
      <p:pic>
        <p:nvPicPr>
          <p:cNvPr id="5" name="Content Placeholder 4" descr="A diagram of a large language model&#10;&#10;Description automatically generated with low confidence">
            <a:extLst>
              <a:ext uri="{FF2B5EF4-FFF2-40B4-BE49-F238E27FC236}">
                <a16:creationId xmlns:a16="http://schemas.microsoft.com/office/drawing/2014/main" id="{1CB06663-5C4E-CE21-B7CD-67A16A17A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508" y="1286678"/>
            <a:ext cx="10025240" cy="5394186"/>
          </a:xfrm>
        </p:spPr>
      </p:pic>
    </p:spTree>
    <p:extLst>
      <p:ext uri="{BB962C8B-B14F-4D97-AF65-F5344CB8AC3E}">
        <p14:creationId xmlns:p14="http://schemas.microsoft.com/office/powerpoint/2010/main" val="1052010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3FD1-88EC-176D-B3D1-8E32C693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for Tool Calling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6AEF19-F4CB-84FF-3E2B-2B5571109E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09365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4436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B3B0-17B8-7607-208C-485B3E53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Tool Learning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A4497A-7A02-4856-3FCC-1E1FE58BEE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3449777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4612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black robot&#10;&#10;Description automatically generated">
            <a:extLst>
              <a:ext uri="{FF2B5EF4-FFF2-40B4-BE49-F238E27FC236}">
                <a16:creationId xmlns:a16="http://schemas.microsoft.com/office/drawing/2014/main" id="{DCABEC3D-4F28-8CDE-9414-EEF1DB62F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638516"/>
            <a:ext cx="3810000" cy="3810000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616F6CA-78C0-64FB-2B48-2C42B0EB1B8A}"/>
              </a:ext>
            </a:extLst>
          </p:cNvPr>
          <p:cNvSpPr/>
          <p:nvPr/>
        </p:nvSpPr>
        <p:spPr>
          <a:xfrm>
            <a:off x="6618514" y="1158059"/>
            <a:ext cx="4680858" cy="199208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have no idea what you are talking about…. Erm…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0?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D167B8-F932-AD89-A6DC-F01C9C396883}"/>
              </a:ext>
            </a:extLst>
          </p:cNvPr>
          <p:cNvSpPr txBox="1"/>
          <p:nvPr/>
        </p:nvSpPr>
        <p:spPr>
          <a:xfrm>
            <a:off x="892628" y="980233"/>
            <a:ext cx="4231415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Task: </a:t>
            </a:r>
            <a:r>
              <a:rPr lang="en-SG" b="0" i="0" dirty="0">
                <a:solidFill>
                  <a:srgbClr val="343541"/>
                </a:solidFill>
                <a:effectLst/>
                <a:latin typeface="Söhne"/>
              </a:rPr>
              <a:t>John has 4 marbles. Mary has 3 balls. </a:t>
            </a:r>
          </a:p>
          <a:p>
            <a:r>
              <a:rPr lang="en-SG" b="0" i="0" dirty="0">
                <a:solidFill>
                  <a:srgbClr val="343541"/>
                </a:solidFill>
                <a:effectLst/>
                <a:latin typeface="Söhne"/>
              </a:rPr>
              <a:t>John gave Mary 2 marbles.</a:t>
            </a:r>
          </a:p>
          <a:p>
            <a:r>
              <a:rPr lang="en-SG" b="0" i="0" dirty="0">
                <a:solidFill>
                  <a:srgbClr val="343541"/>
                </a:solidFill>
                <a:effectLst/>
                <a:latin typeface="Söhne"/>
              </a:rPr>
              <a:t>How many marbles does Mary have?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27DA3-47E9-6335-CE2A-96AE933E311A}"/>
              </a:ext>
            </a:extLst>
          </p:cNvPr>
          <p:cNvSpPr txBox="1"/>
          <p:nvPr/>
        </p:nvSpPr>
        <p:spPr>
          <a:xfrm>
            <a:off x="7336972" y="4222613"/>
            <a:ext cx="3124200" cy="14773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Mysterious Man: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Maybe you need to…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Think step by step</a:t>
            </a:r>
          </a:p>
        </p:txBody>
      </p:sp>
      <p:pic>
        <p:nvPicPr>
          <p:cNvPr id="8" name="Picture 7" descr="A person sitting in a red chair&#10;&#10;Description automatically generated">
            <a:extLst>
              <a:ext uri="{FF2B5EF4-FFF2-40B4-BE49-F238E27FC236}">
                <a16:creationId xmlns:a16="http://schemas.microsoft.com/office/drawing/2014/main" id="{ACDFF73F-0BB2-64BA-8BFE-D1106BECE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11" r="19794" b="28058"/>
          <a:stretch/>
        </p:blipFill>
        <p:spPr>
          <a:xfrm>
            <a:off x="10461172" y="4226786"/>
            <a:ext cx="1286405" cy="147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72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p!!Rectangle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F4F39-1C79-45B8-47B0-042D57FEA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48" b="14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m!!text rectangle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10FAE-B864-DBB7-1724-780AD0BF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Memory</a:t>
            </a:r>
          </a:p>
        </p:txBody>
      </p:sp>
      <p:sp>
        <p:nvSpPr>
          <p:cNvPr id="13" name="m!!accent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85A9C-7559-7A3B-30FF-F6D8B34A3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5738" y="568063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Better ground responses using past knowledge</a:t>
            </a:r>
          </a:p>
        </p:txBody>
      </p:sp>
    </p:spTree>
    <p:extLst>
      <p:ext uri="{BB962C8B-B14F-4D97-AF65-F5344CB8AC3E}">
        <p14:creationId xmlns:p14="http://schemas.microsoft.com/office/powerpoint/2010/main" val="3952363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68BDF-A7F7-C1B1-8905-2A577056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A1BEC-8173-7A2F-96F1-C168830DA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&lt;Retrieved Context 1&gt;</a:t>
            </a:r>
          </a:p>
          <a:p>
            <a:r>
              <a:rPr lang="en-US" dirty="0"/>
              <a:t>&lt;Retrieved Context 2&gt;</a:t>
            </a:r>
          </a:p>
          <a:p>
            <a:r>
              <a:rPr lang="en-US" dirty="0"/>
              <a:t>&lt;Retrieved Context 3&gt;</a:t>
            </a:r>
          </a:p>
          <a:p>
            <a:endParaRPr lang="en-US" dirty="0"/>
          </a:p>
          <a:p>
            <a:r>
              <a:rPr lang="en-US" dirty="0"/>
              <a:t>&lt;Query&gt;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Question: Do we only want to retrieve from memory, or modify to fit current context as well?</a:t>
            </a:r>
          </a:p>
        </p:txBody>
      </p:sp>
    </p:spTree>
    <p:extLst>
      <p:ext uri="{BB962C8B-B14F-4D97-AF65-F5344CB8AC3E}">
        <p14:creationId xmlns:p14="http://schemas.microsoft.com/office/powerpoint/2010/main" val="3967149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0538-1BDB-6A3E-73BA-66136F52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and Long-term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DC98F-05E1-8634-B020-AAA03CA8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Short-term: Conversation history of last X turns</a:t>
            </a:r>
          </a:p>
          <a:p>
            <a:endParaRPr lang="en-US" dirty="0"/>
          </a:p>
          <a:p>
            <a:r>
              <a:rPr lang="en-US" dirty="0"/>
              <a:t>Long-term: Summarised conversation history</a:t>
            </a:r>
          </a:p>
          <a:p>
            <a:endParaRPr lang="en-US" dirty="0"/>
          </a:p>
          <a:p>
            <a:r>
              <a:rPr lang="en-US" dirty="0"/>
              <a:t>Relevance-based Memory: Retrieves relevant memories based on similarity to query</a:t>
            </a:r>
          </a:p>
          <a:p>
            <a:endParaRPr lang="en-US" dirty="0"/>
          </a:p>
          <a:p>
            <a:r>
              <a:rPr lang="en-US" dirty="0"/>
              <a:t>So far more geared towards memory of input domain (text)</a:t>
            </a:r>
          </a:p>
          <a:p>
            <a:pPr lvl="1"/>
            <a:r>
              <a:rPr lang="en-US" dirty="0"/>
              <a:t>Could be better if we store memory at multiple abstraction layers</a:t>
            </a:r>
          </a:p>
        </p:txBody>
      </p:sp>
    </p:spTree>
    <p:extLst>
      <p:ext uri="{BB962C8B-B14F-4D97-AF65-F5344CB8AC3E}">
        <p14:creationId xmlns:p14="http://schemas.microsoft.com/office/powerpoint/2010/main" val="2476796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0890F-2094-E722-D7B2-343B3F00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Experiences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D690D-1769-001D-3DDB-F781CC6A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1212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Can add in some examples of what has worked, and what has not worked</a:t>
            </a:r>
          </a:p>
          <a:p>
            <a:pPr lvl="1"/>
            <a:r>
              <a:rPr lang="en-US" dirty="0"/>
              <a:t>Ground LLM to choose things which work</a:t>
            </a:r>
          </a:p>
          <a:p>
            <a:pPr lvl="1"/>
            <a:r>
              <a:rPr lang="en-US" dirty="0"/>
              <a:t>Example: Voyager Automatic Curriculum, DeepMind’s prompt-based </a:t>
            </a:r>
            <a:r>
              <a:rPr lang="en-US" dirty="0" err="1"/>
              <a:t>optimiser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 potentially lead to improvement of the quality of responses, provided the LLM is already capable of generating it</a:t>
            </a:r>
          </a:p>
          <a:p>
            <a:pPr lvl="1"/>
            <a:endParaRPr lang="en-US" dirty="0"/>
          </a:p>
          <a:p>
            <a:r>
              <a:rPr lang="en-US" dirty="0"/>
              <a:t>Example context:</a:t>
            </a:r>
          </a:p>
          <a:p>
            <a:pPr lvl="1"/>
            <a:r>
              <a:rPr lang="en-US" dirty="0"/>
              <a:t>What has worked: X1, X2, X3</a:t>
            </a:r>
          </a:p>
          <a:p>
            <a:pPr lvl="1"/>
            <a:r>
              <a:rPr lang="en-US" dirty="0"/>
              <a:t>What has not worked: A1, A2, A3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B68DE5F-AD05-9BDC-F010-D39DDFEC9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150" y="1948543"/>
            <a:ext cx="3049973" cy="358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9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68D4-3844-79CA-2F2D-B8D69BB6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and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82BA3-AA7F-FAAF-93ED-BC31C27A2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091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Knowledge Graphs can help select relevant context for the agent by selecting the appropriate level of the graph relevant to the query</a:t>
            </a:r>
          </a:p>
          <a:p>
            <a:endParaRPr lang="en-US" dirty="0"/>
          </a:p>
          <a:p>
            <a:r>
              <a:rPr lang="en-US" dirty="0"/>
              <a:t>Different levels of the knowledge graph (macro to micro) can be provided as context</a:t>
            </a:r>
          </a:p>
          <a:p>
            <a:endParaRPr lang="en-US" dirty="0"/>
          </a:p>
          <a:p>
            <a:r>
              <a:rPr lang="en-US" dirty="0"/>
              <a:t>Knowledge Graphs can also serve as a way to form the basis upon which we can build more knowledge from the Agent’s experience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424848-07D9-27BE-293B-E7786A96331F}"/>
              </a:ext>
            </a:extLst>
          </p:cNvPr>
          <p:cNvSpPr/>
          <p:nvPr/>
        </p:nvSpPr>
        <p:spPr>
          <a:xfrm>
            <a:off x="8738191" y="2557130"/>
            <a:ext cx="2615609" cy="8718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Mingming’s</a:t>
            </a:r>
            <a:r>
              <a:rPr lang="en-US" dirty="0"/>
              <a:t> House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33AED4-0B8C-9EEC-7BFD-BF407F9D3153}"/>
              </a:ext>
            </a:extLst>
          </p:cNvPr>
          <p:cNvCxnSpPr>
            <a:cxnSpLocks/>
          </p:cNvCxnSpPr>
          <p:nvPr/>
        </p:nvCxnSpPr>
        <p:spPr>
          <a:xfrm>
            <a:off x="9392093" y="3429000"/>
            <a:ext cx="0" cy="572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8F673FA-1903-DB3A-8100-579A848A87C5}"/>
              </a:ext>
            </a:extLst>
          </p:cNvPr>
          <p:cNvSpPr/>
          <p:nvPr/>
        </p:nvSpPr>
        <p:spPr>
          <a:xfrm>
            <a:off x="8738191" y="4001294"/>
            <a:ext cx="1307804" cy="87187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Study Room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FD4710-018A-4769-D5B5-11F80E91FCF5}"/>
              </a:ext>
            </a:extLst>
          </p:cNvPr>
          <p:cNvCxnSpPr>
            <a:cxnSpLocks/>
          </p:cNvCxnSpPr>
          <p:nvPr/>
        </p:nvCxnSpPr>
        <p:spPr>
          <a:xfrm>
            <a:off x="10862930" y="3429000"/>
            <a:ext cx="0" cy="572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538DF21-B5A9-1C80-7125-044B0CF35622}"/>
              </a:ext>
            </a:extLst>
          </p:cNvPr>
          <p:cNvSpPr/>
          <p:nvPr/>
        </p:nvSpPr>
        <p:spPr>
          <a:xfrm>
            <a:off x="10209028" y="4001294"/>
            <a:ext cx="1307804" cy="87187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498DE9-B182-3148-1B72-9D3FAC07F650}"/>
              </a:ext>
            </a:extLst>
          </p:cNvPr>
          <p:cNvCxnSpPr>
            <a:cxnSpLocks/>
          </p:cNvCxnSpPr>
          <p:nvPr/>
        </p:nvCxnSpPr>
        <p:spPr>
          <a:xfrm>
            <a:off x="9012865" y="4873164"/>
            <a:ext cx="0" cy="572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C535824-5CE3-2BE7-6C8C-C514C0E7AB09}"/>
              </a:ext>
            </a:extLst>
          </p:cNvPr>
          <p:cNvSpPr/>
          <p:nvPr/>
        </p:nvSpPr>
        <p:spPr>
          <a:xfrm>
            <a:off x="8591995" y="5445458"/>
            <a:ext cx="841739" cy="5722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B86522-E62A-A3AD-1B28-0ED7C39C8B07}"/>
              </a:ext>
            </a:extLst>
          </p:cNvPr>
          <p:cNvCxnSpPr>
            <a:cxnSpLocks/>
          </p:cNvCxnSpPr>
          <p:nvPr/>
        </p:nvCxnSpPr>
        <p:spPr>
          <a:xfrm>
            <a:off x="9893590" y="4881164"/>
            <a:ext cx="0" cy="572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9A86A6D-121B-5C32-0BBB-BCB24DAE5790}"/>
              </a:ext>
            </a:extLst>
          </p:cNvPr>
          <p:cNvSpPr/>
          <p:nvPr/>
        </p:nvSpPr>
        <p:spPr>
          <a:xfrm>
            <a:off x="9472720" y="5453458"/>
            <a:ext cx="841739" cy="5722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Chair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2B5891-EE5A-4937-65BA-62DB6F5902A7}"/>
              </a:ext>
            </a:extLst>
          </p:cNvPr>
          <p:cNvCxnSpPr>
            <a:cxnSpLocks/>
          </p:cNvCxnSpPr>
          <p:nvPr/>
        </p:nvCxnSpPr>
        <p:spPr>
          <a:xfrm>
            <a:off x="10993182" y="4873164"/>
            <a:ext cx="0" cy="572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470AC70-B9CE-5603-78C3-A9F5C1D8BEE4}"/>
              </a:ext>
            </a:extLst>
          </p:cNvPr>
          <p:cNvSpPr/>
          <p:nvPr/>
        </p:nvSpPr>
        <p:spPr>
          <a:xfrm>
            <a:off x="10572312" y="5445458"/>
            <a:ext cx="841739" cy="5722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Stove</a:t>
            </a:r>
          </a:p>
        </p:txBody>
      </p:sp>
    </p:spTree>
    <p:extLst>
      <p:ext uri="{BB962C8B-B14F-4D97-AF65-F5344CB8AC3E}">
        <p14:creationId xmlns:p14="http://schemas.microsoft.com/office/powerpoint/2010/main" val="437989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blue people connected to each other&#10;&#10;Description automatically generated">
            <a:extLst>
              <a:ext uri="{FF2B5EF4-FFF2-40B4-BE49-F238E27FC236}">
                <a16:creationId xmlns:a16="http://schemas.microsoft.com/office/drawing/2014/main" id="{A0FEB344-0A79-1429-B1BC-CF6A1B59B5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1779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A3B569-B084-5B6D-B790-E60881F29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Multi-agent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644BD-6922-62A6-3F47-D695F312D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 system of both rule-based and LLM-based agents</a:t>
            </a:r>
          </a:p>
        </p:txBody>
      </p:sp>
    </p:spTree>
    <p:extLst>
      <p:ext uri="{BB962C8B-B14F-4D97-AF65-F5344CB8AC3E}">
        <p14:creationId xmlns:p14="http://schemas.microsoft.com/office/powerpoint/2010/main" val="1563092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99A49-0770-481E-742F-89C01171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and Drawbacks of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8DE8B-1205-1768-C3DF-997745F5F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0246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Benefits</a:t>
            </a:r>
          </a:p>
          <a:p>
            <a:endParaRPr lang="en-US" dirty="0"/>
          </a:p>
          <a:p>
            <a:r>
              <a:rPr lang="en-US" dirty="0"/>
              <a:t>Flexible input-output</a:t>
            </a:r>
          </a:p>
          <a:p>
            <a:r>
              <a:rPr lang="en-US" dirty="0"/>
              <a:t>Able to pattern match semantics and serve as an interface for tools</a:t>
            </a:r>
          </a:p>
          <a:p>
            <a:r>
              <a:rPr lang="en-US" dirty="0"/>
              <a:t>Can retrieve information in specified formats well</a:t>
            </a:r>
          </a:p>
          <a:p>
            <a:r>
              <a:rPr lang="en-US" dirty="0"/>
              <a:t>Customisable to new tasks easily with zero-shot or few-shot prompting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C3C8B6-F81D-551E-736C-4B39015A7BAD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81024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Drawbacks</a:t>
            </a:r>
          </a:p>
          <a:p>
            <a:endParaRPr lang="en-US" dirty="0"/>
          </a:p>
          <a:p>
            <a:r>
              <a:rPr lang="en-US" dirty="0"/>
              <a:t>May be too flexible (output may not be of the right type for use case)</a:t>
            </a:r>
          </a:p>
          <a:p>
            <a:r>
              <a:rPr lang="en-US" dirty="0"/>
              <a:t>Not consistent</a:t>
            </a:r>
          </a:p>
          <a:p>
            <a:r>
              <a:rPr lang="en-US" dirty="0"/>
              <a:t>Not able to follow rules as well as rule-based systems</a:t>
            </a:r>
          </a:p>
          <a:p>
            <a:r>
              <a:rPr lang="en-US" dirty="0"/>
              <a:t>Costly and takes a while to generate tokens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5F626-5EB6-3337-28AE-7DE5CB16E676}"/>
              </a:ext>
            </a:extLst>
          </p:cNvPr>
          <p:cNvSpPr txBox="1"/>
          <p:nvPr/>
        </p:nvSpPr>
        <p:spPr>
          <a:xfrm>
            <a:off x="838200" y="6311900"/>
            <a:ext cx="111907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 good system will need to have both </a:t>
            </a:r>
            <a:r>
              <a:rPr lang="en-US" sz="2000" b="1" dirty="0"/>
              <a:t>LLM’s flexibility </a:t>
            </a:r>
            <a:r>
              <a:rPr lang="en-US" sz="2000" dirty="0"/>
              <a:t>and </a:t>
            </a:r>
            <a:r>
              <a:rPr lang="en-US" sz="2000" b="1" dirty="0"/>
              <a:t>rule-based solution’s consistency</a:t>
            </a:r>
            <a:r>
              <a:rPr lang="en-US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090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184A-32E6-EDEF-C6E9-CB67B7C74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Systems-level approach to LLMs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A0BD32-5E3E-7A20-5786-9D01EC6FEEDC}"/>
              </a:ext>
            </a:extLst>
          </p:cNvPr>
          <p:cNvSpPr/>
          <p:nvPr/>
        </p:nvSpPr>
        <p:spPr>
          <a:xfrm>
            <a:off x="1467293" y="4359349"/>
            <a:ext cx="2466754" cy="1876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Program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4C093C-D951-0519-541B-FDC80652A846}"/>
              </a:ext>
            </a:extLst>
          </p:cNvPr>
          <p:cNvSpPr/>
          <p:nvPr/>
        </p:nvSpPr>
        <p:spPr>
          <a:xfrm>
            <a:off x="5341088" y="4359349"/>
            <a:ext cx="2466754" cy="1876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Program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0CCDF9-B70D-C8E9-30B9-184073FA744B}"/>
              </a:ext>
            </a:extLst>
          </p:cNvPr>
          <p:cNvSpPr/>
          <p:nvPr/>
        </p:nvSpPr>
        <p:spPr>
          <a:xfrm>
            <a:off x="9214883" y="4359349"/>
            <a:ext cx="2466754" cy="1876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Program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0AAC14-995A-759B-C443-959861C99192}"/>
              </a:ext>
            </a:extLst>
          </p:cNvPr>
          <p:cNvSpPr/>
          <p:nvPr/>
        </p:nvSpPr>
        <p:spPr>
          <a:xfrm>
            <a:off x="3303181" y="1690688"/>
            <a:ext cx="2466754" cy="1876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Meta-</a:t>
            </a:r>
          </a:p>
          <a:p>
            <a:pPr algn="ctr"/>
            <a:r>
              <a:rPr lang="en-US" sz="4000" dirty="0"/>
              <a:t>Program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015B3A-917F-D5AA-51F6-DAFF910BB4BA}"/>
              </a:ext>
            </a:extLst>
          </p:cNvPr>
          <p:cNvSpPr/>
          <p:nvPr/>
        </p:nvSpPr>
        <p:spPr>
          <a:xfrm>
            <a:off x="7328490" y="1690688"/>
            <a:ext cx="2466754" cy="1876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Meta-</a:t>
            </a:r>
          </a:p>
          <a:p>
            <a:pPr algn="ctr"/>
            <a:r>
              <a:rPr lang="en-US" sz="4000" dirty="0"/>
              <a:t>Program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5DECC5-F6F2-4271-1E33-6EBF45D05F62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934047" y="5297672"/>
            <a:ext cx="140704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8FF01C-ABAC-6D65-5FBE-0E1CD786111C}"/>
              </a:ext>
            </a:extLst>
          </p:cNvPr>
          <p:cNvCxnSpPr/>
          <p:nvPr/>
        </p:nvCxnSpPr>
        <p:spPr>
          <a:xfrm>
            <a:off x="7807842" y="5297672"/>
            <a:ext cx="140704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C4AF78-A6CB-D63C-E79F-64038099EC8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769935" y="2629011"/>
            <a:ext cx="1558555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8980C9-80DF-ACE9-6A59-B6BEBDDE35A9}"/>
              </a:ext>
            </a:extLst>
          </p:cNvPr>
          <p:cNvCxnSpPr>
            <a:stCxn id="4" idx="0"/>
          </p:cNvCxnSpPr>
          <p:nvPr/>
        </p:nvCxnSpPr>
        <p:spPr>
          <a:xfrm flipV="1">
            <a:off x="2700670" y="3567334"/>
            <a:ext cx="1936897" cy="79201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62A78E-A791-0CEF-819F-E8B0D8382B64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700670" y="3567334"/>
            <a:ext cx="6018787" cy="79201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48D80A6-5CD8-A1C6-A7A6-5F83930F234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H="1" flipV="1">
            <a:off x="4536558" y="3567334"/>
            <a:ext cx="2037907" cy="79201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17E10A-5BF0-7C61-7CDF-D2EFE8319968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574465" y="3567334"/>
            <a:ext cx="2144992" cy="79201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60AF975-87B3-57B7-1809-AE6A5B4F23A7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H="1" flipV="1">
            <a:off x="8561867" y="3567334"/>
            <a:ext cx="1886393" cy="79201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9B5C17-AF08-763F-84CE-F8C13D8966A9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H="1" flipV="1">
            <a:off x="4536558" y="3567334"/>
            <a:ext cx="5911702" cy="79201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Up-down Arrow 37">
            <a:extLst>
              <a:ext uri="{FF2B5EF4-FFF2-40B4-BE49-F238E27FC236}">
                <a16:creationId xmlns:a16="http://schemas.microsoft.com/office/drawing/2014/main" id="{C0A90BAA-A798-B48C-0A96-5AC9BDE66553}"/>
              </a:ext>
            </a:extLst>
          </p:cNvPr>
          <p:cNvSpPr/>
          <p:nvPr/>
        </p:nvSpPr>
        <p:spPr>
          <a:xfrm>
            <a:off x="669471" y="1338943"/>
            <a:ext cx="363299" cy="4897052"/>
          </a:xfrm>
          <a:prstGeom prst="up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E25FB4-EA7D-B057-4E77-9DB85EC3C5EE}"/>
              </a:ext>
            </a:extLst>
          </p:cNvPr>
          <p:cNvSpPr txBox="1"/>
          <p:nvPr/>
        </p:nvSpPr>
        <p:spPr>
          <a:xfrm>
            <a:off x="223303" y="3418137"/>
            <a:ext cx="1291892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Hierarchical</a:t>
            </a:r>
          </a:p>
        </p:txBody>
      </p:sp>
      <p:sp>
        <p:nvSpPr>
          <p:cNvPr id="39" name="Left-right Arrow 38">
            <a:extLst>
              <a:ext uri="{FF2B5EF4-FFF2-40B4-BE49-F238E27FC236}">
                <a16:creationId xmlns:a16="http://schemas.microsoft.com/office/drawing/2014/main" id="{0FC73B97-B2B7-4A52-B892-A1D140E35FFF}"/>
              </a:ext>
            </a:extLst>
          </p:cNvPr>
          <p:cNvSpPr/>
          <p:nvPr/>
        </p:nvSpPr>
        <p:spPr>
          <a:xfrm>
            <a:off x="1467293" y="6442750"/>
            <a:ext cx="10214344" cy="365125"/>
          </a:xfrm>
          <a:prstGeom prst="left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3086A0-99AA-F8AA-ADF3-6C81D325C0F4}"/>
              </a:ext>
            </a:extLst>
          </p:cNvPr>
          <p:cNvSpPr txBox="1"/>
          <p:nvPr/>
        </p:nvSpPr>
        <p:spPr>
          <a:xfrm>
            <a:off x="6096000" y="6407144"/>
            <a:ext cx="86908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18054059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B6AE7-1AE3-E791-1871-05C0EF875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down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EFBF4-31B0-958E-30CA-DE3151A31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difficult problem can be </a:t>
            </a:r>
            <a:r>
              <a:rPr lang="en-US" b="1" dirty="0"/>
              <a:t>broken down into sub-parts</a:t>
            </a:r>
          </a:p>
          <a:p>
            <a:endParaRPr lang="en-US" dirty="0"/>
          </a:p>
          <a:p>
            <a:r>
              <a:rPr lang="en-US" dirty="0"/>
              <a:t>Each sub-part may be solved more easily</a:t>
            </a:r>
          </a:p>
          <a:p>
            <a:endParaRPr lang="en-US" dirty="0"/>
          </a:p>
          <a:p>
            <a:r>
              <a:rPr lang="en-US" dirty="0"/>
              <a:t>Can have the solver for each sub-part be an LLM and/or a Rule-based System</a:t>
            </a:r>
          </a:p>
          <a:p>
            <a:pPr lvl="1"/>
            <a:r>
              <a:rPr lang="en-US" dirty="0"/>
              <a:t>It could use LLM and/or rule-based approaches to solve</a:t>
            </a:r>
          </a:p>
          <a:p>
            <a:pPr lvl="1"/>
            <a:r>
              <a:rPr lang="en-US" dirty="0"/>
              <a:t>It could use rule-based approaches to check if solution is correct and iteratively prompt the solver again with relevant error messages</a:t>
            </a:r>
          </a:p>
        </p:txBody>
      </p:sp>
    </p:spTree>
    <p:extLst>
      <p:ext uri="{BB962C8B-B14F-4D97-AF65-F5344CB8AC3E}">
        <p14:creationId xmlns:p14="http://schemas.microsoft.com/office/powerpoint/2010/main" val="2146217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9E928-E774-9651-445F-A0DC07AF4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BabyAGI</a:t>
            </a:r>
            <a:r>
              <a:rPr lang="en-US" dirty="0"/>
              <a:t> – Breaking problem into sub-parts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C12E333-04D0-2331-56D4-F56A040D4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7569" y="1323101"/>
            <a:ext cx="7216327" cy="516977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2B240C-ADB3-6411-D6F8-FCB7698F43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56936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Uses GPT4 to in a larger ecosystem to:</a:t>
            </a:r>
          </a:p>
          <a:p>
            <a:pPr lvl="1"/>
            <a:r>
              <a:rPr lang="en-US" dirty="0"/>
              <a:t>Create Tasks</a:t>
            </a:r>
          </a:p>
          <a:p>
            <a:pPr lvl="1"/>
            <a:r>
              <a:rPr lang="en-US" dirty="0"/>
              <a:t>Execute Tasks</a:t>
            </a:r>
          </a:p>
          <a:p>
            <a:pPr lvl="1"/>
            <a:r>
              <a:rPr lang="en-US" dirty="0"/>
              <a:t>Prioritize Tasks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Uses memory to store and retrieve task/result pairs</a:t>
            </a:r>
          </a:p>
          <a:p>
            <a:pPr lvl="1"/>
            <a:r>
              <a:rPr lang="en-US" dirty="0"/>
              <a:t>Stored by vector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CE369D-B653-67A2-2F1A-437FB111D99E}"/>
              </a:ext>
            </a:extLst>
          </p:cNvPr>
          <p:cNvSpPr txBox="1"/>
          <p:nvPr/>
        </p:nvSpPr>
        <p:spPr>
          <a:xfrm>
            <a:off x="7636790" y="6442174"/>
            <a:ext cx="4389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yoheinakajima</a:t>
            </a:r>
            <a:r>
              <a:rPr lang="en-US" dirty="0"/>
              <a:t>/</a:t>
            </a:r>
            <a:r>
              <a:rPr lang="en-US" dirty="0" err="1"/>
              <a:t>babyagi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380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black robot&#10;&#10;Description automatically generated">
            <a:extLst>
              <a:ext uri="{FF2B5EF4-FFF2-40B4-BE49-F238E27FC236}">
                <a16:creationId xmlns:a16="http://schemas.microsoft.com/office/drawing/2014/main" id="{DCABEC3D-4F28-8CDE-9414-EEF1DB62F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638516"/>
            <a:ext cx="3810000" cy="3810000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616F6CA-78C0-64FB-2B48-2C42B0EB1B8A}"/>
              </a:ext>
            </a:extLst>
          </p:cNvPr>
          <p:cNvSpPr/>
          <p:nvPr/>
        </p:nvSpPr>
        <p:spPr>
          <a:xfrm>
            <a:off x="6618514" y="1158059"/>
            <a:ext cx="4680858" cy="199208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Mary has </a:t>
            </a:r>
            <a:r>
              <a:rPr lang="en-US" dirty="0">
                <a:solidFill>
                  <a:schemeClr val="bg1"/>
                </a:solidFill>
              </a:rPr>
              <a:t>3 balls.</a:t>
            </a:r>
          </a:p>
          <a:p>
            <a:pPr algn="ctr"/>
            <a:r>
              <a:rPr lang="en-US" dirty="0"/>
              <a:t>John gave Mary 2 marbles.</a:t>
            </a:r>
          </a:p>
          <a:p>
            <a:pPr algn="ctr"/>
            <a:r>
              <a:rPr lang="en-US" dirty="0"/>
              <a:t>So Mary has </a:t>
            </a:r>
            <a:r>
              <a:rPr lang="en-US" dirty="0">
                <a:solidFill>
                  <a:srgbClr val="FF0000"/>
                </a:solidFill>
              </a:rPr>
              <a:t>3 + 2 = 5 marbles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D167B8-F932-AD89-A6DC-F01C9C396883}"/>
              </a:ext>
            </a:extLst>
          </p:cNvPr>
          <p:cNvSpPr txBox="1"/>
          <p:nvPr/>
        </p:nvSpPr>
        <p:spPr>
          <a:xfrm>
            <a:off x="1085868" y="906881"/>
            <a:ext cx="4231415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Task: </a:t>
            </a:r>
            <a:r>
              <a:rPr lang="en-SG" b="0" i="0" dirty="0">
                <a:solidFill>
                  <a:srgbClr val="343541"/>
                </a:solidFill>
                <a:effectLst/>
                <a:latin typeface="Söhne"/>
              </a:rPr>
              <a:t>John has 4 marbles. Mary has 3 balls. </a:t>
            </a:r>
          </a:p>
          <a:p>
            <a:r>
              <a:rPr lang="en-SG" b="0" i="0" dirty="0">
                <a:solidFill>
                  <a:srgbClr val="343541"/>
                </a:solidFill>
                <a:effectLst/>
                <a:latin typeface="Söhne"/>
              </a:rPr>
              <a:t>John gave Mary 2 marbles.</a:t>
            </a:r>
          </a:p>
          <a:p>
            <a:r>
              <a:rPr lang="en-SG" b="0" i="0" dirty="0">
                <a:solidFill>
                  <a:srgbClr val="343541"/>
                </a:solidFill>
                <a:effectLst/>
                <a:latin typeface="Söhne"/>
              </a:rPr>
              <a:t>How many marbles does Mary have?</a:t>
            </a:r>
            <a:endParaRPr lang="en-US" dirty="0"/>
          </a:p>
          <a:p>
            <a:r>
              <a:rPr lang="en-US" b="1" dirty="0"/>
              <a:t>Think step by step.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6EA40-2436-859B-2D90-56D5485DC193}"/>
              </a:ext>
            </a:extLst>
          </p:cNvPr>
          <p:cNvSpPr txBox="1"/>
          <p:nvPr/>
        </p:nvSpPr>
        <p:spPr>
          <a:xfrm>
            <a:off x="7336972" y="4222613"/>
            <a:ext cx="3124200" cy="14773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Mysterious Man: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Maybe you need to…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Reflect</a:t>
            </a:r>
          </a:p>
        </p:txBody>
      </p:sp>
      <p:pic>
        <p:nvPicPr>
          <p:cNvPr id="7" name="Picture 6" descr="A person sitting in a red chair&#10;&#10;Description automatically generated">
            <a:extLst>
              <a:ext uri="{FF2B5EF4-FFF2-40B4-BE49-F238E27FC236}">
                <a16:creationId xmlns:a16="http://schemas.microsoft.com/office/drawing/2014/main" id="{C9A95ABA-2062-F8FF-FB40-1667141214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11" r="19794" b="28058"/>
          <a:stretch/>
        </p:blipFill>
        <p:spPr>
          <a:xfrm>
            <a:off x="10461172" y="4226786"/>
            <a:ext cx="1286405" cy="147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76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A1DFB4-F14B-FF2C-D2DB-D4BCA69DC2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F05A51-2240-F3CA-742C-21FC00D2E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 Community of Agents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150B19-3195-61BA-3937-11336819A1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35331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880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alking up a stairs">
            <a:extLst>
              <a:ext uri="{FF2B5EF4-FFF2-40B4-BE49-F238E27FC236}">
                <a16:creationId xmlns:a16="http://schemas.microsoft.com/office/drawing/2014/main" id="{BD0A3DF6-72B9-6BCC-A338-54E2E2886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1" r="10956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F31AEC-6AE7-3957-EEF4-DCA3B2F12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0B1E0-2F3B-54B7-682B-84EB170C9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3298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397A6-0131-26B3-DE00-F45561DB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Implementing Agents (Part 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4B788-FB35-D83E-9C41-4B281B61E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Agents may have </a:t>
            </a:r>
            <a:r>
              <a:rPr lang="en-US" b="1" dirty="0"/>
              <a:t>finite context length</a:t>
            </a:r>
          </a:p>
          <a:p>
            <a:pPr lvl="1"/>
            <a:r>
              <a:rPr lang="en-US" dirty="0"/>
              <a:t>Use fine-tuning for tool usage to avoid specifying?</a:t>
            </a:r>
          </a:p>
          <a:p>
            <a:pPr lvl="1"/>
            <a:r>
              <a:rPr lang="en-US" dirty="0"/>
              <a:t>Split prompts up into smaller chunks with more agents</a:t>
            </a:r>
          </a:p>
          <a:p>
            <a:endParaRPr lang="en-US" dirty="0"/>
          </a:p>
          <a:p>
            <a:r>
              <a:rPr lang="en-US" dirty="0"/>
              <a:t>Problems in </a:t>
            </a:r>
            <a:r>
              <a:rPr lang="en-US" b="1" dirty="0"/>
              <a:t>long-term planning</a:t>
            </a:r>
          </a:p>
          <a:p>
            <a:pPr lvl="1"/>
            <a:r>
              <a:rPr lang="en-US" dirty="0"/>
              <a:t>LLMs can pattern match in a suitable abstraction space, but may not be able to plan long-term</a:t>
            </a:r>
          </a:p>
          <a:p>
            <a:pPr lvl="1"/>
            <a:r>
              <a:rPr lang="en-US" dirty="0"/>
              <a:t>Maybe plan at different abstraction spaces to reduce planning steps? (Hierarchical Navigable Small Worlds)</a:t>
            </a:r>
          </a:p>
          <a:p>
            <a:pPr lvl="1"/>
            <a:r>
              <a:rPr lang="en-US" dirty="0"/>
              <a:t>Perhaps use parallel memory retrieval paths to plan (Learning, Fast &amp; Slow)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56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397A6-0131-26B3-DE00-F45561DB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Implementing Agents (Part 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4B788-FB35-D83E-9C41-4B281B61E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Agents may </a:t>
            </a:r>
            <a:r>
              <a:rPr lang="en-US" b="1" dirty="0"/>
              <a:t>keep calling tools </a:t>
            </a:r>
            <a:r>
              <a:rPr lang="en-US" dirty="0"/>
              <a:t>when not required</a:t>
            </a:r>
          </a:p>
          <a:p>
            <a:pPr lvl="1"/>
            <a:r>
              <a:rPr lang="en-US" dirty="0"/>
              <a:t>Have a tool that does nothing?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Formatting errors</a:t>
            </a:r>
          </a:p>
          <a:p>
            <a:pPr lvl="1"/>
            <a:r>
              <a:rPr lang="en-US" dirty="0"/>
              <a:t>Asking it to output code will often result in compile error for complicated codes</a:t>
            </a:r>
          </a:p>
          <a:p>
            <a:pPr lvl="1"/>
            <a:r>
              <a:rPr lang="en-US" dirty="0"/>
              <a:t>Have a new consistent format for code?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860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77F6-6C6D-964B-92CC-4BE16AFD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Ponder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B20A9-1FAA-A338-4E5B-149F7FD05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How can other modalities be incorporated into an agent?</a:t>
            </a:r>
          </a:p>
          <a:p>
            <a:endParaRPr lang="en-US" dirty="0"/>
          </a:p>
          <a:p>
            <a:r>
              <a:rPr lang="en-US" dirty="0"/>
              <a:t>How can we better use memory apart from just Retrieval Augmented Generation?</a:t>
            </a:r>
          </a:p>
          <a:p>
            <a:endParaRPr lang="en-US" dirty="0"/>
          </a:p>
          <a:p>
            <a:r>
              <a:rPr lang="en-US" dirty="0"/>
              <a:t>How are the initial tools / skills learned, or are they provided right at the beginning?</a:t>
            </a:r>
          </a:p>
          <a:p>
            <a:endParaRPr lang="en-US" dirty="0"/>
          </a:p>
          <a:p>
            <a:r>
              <a:rPr lang="en-US" dirty="0"/>
              <a:t>How do we determine when to generate new tools / skills?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When should rule-based systems be used, and when should LLMs be used?</a:t>
            </a:r>
          </a:p>
        </p:txBody>
      </p:sp>
    </p:spTree>
    <p:extLst>
      <p:ext uri="{BB962C8B-B14F-4D97-AF65-F5344CB8AC3E}">
        <p14:creationId xmlns:p14="http://schemas.microsoft.com/office/powerpoint/2010/main" val="1096776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C178-D163-12BB-A72E-BE67DF93FA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cs typeface="Calibri Light"/>
              </a:rPr>
            </a:br>
            <a:br>
              <a:rPr lang="en-US" dirty="0">
                <a:cs typeface="Calibri Light"/>
              </a:rPr>
            </a:br>
            <a:endParaRPr lang="en-US" dirty="0">
              <a:cs typeface="Calibri Light"/>
            </a:endParaRPr>
          </a:p>
        </p:txBody>
      </p:sp>
      <p:pic>
        <p:nvPicPr>
          <p:cNvPr id="6" name="Picture 5" descr="A video game of a computer game&#10;&#10;Description automatically generated">
            <a:extLst>
              <a:ext uri="{FF2B5EF4-FFF2-40B4-BE49-F238E27FC236}">
                <a16:creationId xmlns:a16="http://schemas.microsoft.com/office/drawing/2014/main" id="{426F874B-9008-1B17-591D-ABB549CBF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485"/>
            <a:ext cx="7609114" cy="6725800"/>
          </a:xfrm>
          <a:prstGeom prst="rect">
            <a:avLst/>
          </a:prstGeom>
        </p:spPr>
      </p:pic>
      <p:pic>
        <p:nvPicPr>
          <p:cNvPr id="10" name="Picture 9" descr="A close-up of a sign&#10;&#10;Description automatically generated">
            <a:extLst>
              <a:ext uri="{FF2B5EF4-FFF2-40B4-BE49-F238E27FC236}">
                <a16:creationId xmlns:a16="http://schemas.microsoft.com/office/drawing/2014/main" id="{22C33204-44F9-F4CC-36B4-C99EFCA2B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93" y="1778817"/>
            <a:ext cx="4698907" cy="170656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34F4FCF-BF35-7454-346B-C5DCE214EDE0}"/>
              </a:ext>
            </a:extLst>
          </p:cNvPr>
          <p:cNvSpPr txBox="1">
            <a:spLocks/>
          </p:cNvSpPr>
          <p:nvPr/>
        </p:nvSpPr>
        <p:spPr>
          <a:xfrm>
            <a:off x="8539842" y="5143500"/>
            <a:ext cx="2830286" cy="7885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Presented by:</a:t>
            </a:r>
          </a:p>
          <a:p>
            <a:r>
              <a:rPr lang="en-US" dirty="0">
                <a:cs typeface="Calibri"/>
              </a:rPr>
              <a:t>John Tan Chong Min</a:t>
            </a:r>
          </a:p>
        </p:txBody>
      </p:sp>
    </p:spTree>
    <p:extLst>
      <p:ext uri="{BB962C8B-B14F-4D97-AF65-F5344CB8AC3E}">
        <p14:creationId xmlns:p14="http://schemas.microsoft.com/office/powerpoint/2010/main" val="32003495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23CC-77EA-3FCE-283A-758BF1B16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Chain-of-Thought via Different Agents</a:t>
            </a:r>
          </a:p>
        </p:txBody>
      </p:sp>
      <p:pic>
        <p:nvPicPr>
          <p:cNvPr id="5" name="Content Placeholder 4" descr="A diagram of a software development&#10;&#10;Description automatically generated">
            <a:extLst>
              <a:ext uri="{FF2B5EF4-FFF2-40B4-BE49-F238E27FC236}">
                <a16:creationId xmlns:a16="http://schemas.microsoft.com/office/drawing/2014/main" id="{3C96B3ED-FC3C-B0BA-97AF-025EEAF8E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702" y="1825625"/>
            <a:ext cx="8090595" cy="4351338"/>
          </a:xfrm>
        </p:spPr>
      </p:pic>
    </p:spTree>
    <p:extLst>
      <p:ext uri="{BB962C8B-B14F-4D97-AF65-F5344CB8AC3E}">
        <p14:creationId xmlns:p14="http://schemas.microsoft.com/office/powerpoint/2010/main" val="1632386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80A24-823C-81A2-5EF7-C73FAD5E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Zero-shot </a:t>
            </a:r>
            <a:r>
              <a:rPr lang="en-US" dirty="0" err="1"/>
              <a:t>Specialisation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239112-2256-A6C9-5844-3AE65E62D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046" y="1320203"/>
            <a:ext cx="10022541" cy="5277218"/>
          </a:xfrm>
        </p:spPr>
      </p:pic>
    </p:spTree>
    <p:extLst>
      <p:ext uri="{BB962C8B-B14F-4D97-AF65-F5344CB8AC3E}">
        <p14:creationId xmlns:p14="http://schemas.microsoft.com/office/powerpoint/2010/main" val="70302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D3E85-5294-B532-0E0A-B0BDC0678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1: Role </a:t>
            </a:r>
            <a:r>
              <a:rPr lang="en-US" dirty="0" err="1"/>
              <a:t>Specialisation</a:t>
            </a:r>
            <a:endParaRPr lang="en-US" dirty="0"/>
          </a:p>
        </p:txBody>
      </p:sp>
      <p:pic>
        <p:nvPicPr>
          <p:cNvPr id="5" name="Content Placeholder 4" descr="A cartoon characters and text&#10;&#10;Description automatically generated with medium confidence">
            <a:extLst>
              <a:ext uri="{FF2B5EF4-FFF2-40B4-BE49-F238E27FC236}">
                <a16:creationId xmlns:a16="http://schemas.microsoft.com/office/drawing/2014/main" id="{CAFB302F-C65F-9F83-7CBC-8963653DC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821" y="1896083"/>
            <a:ext cx="3429576" cy="393097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AEB33F-30CC-3B41-236E-6E72EE2588B8}"/>
              </a:ext>
            </a:extLst>
          </p:cNvPr>
          <p:cNvSpPr txBox="1">
            <a:spLocks/>
          </p:cNvSpPr>
          <p:nvPr/>
        </p:nvSpPr>
        <p:spPr>
          <a:xfrm>
            <a:off x="4697506" y="1825625"/>
            <a:ext cx="66562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Prompt for the role is given before the start of dialogue with all agents</a:t>
            </a:r>
          </a:p>
          <a:p>
            <a:pPr lvl="1"/>
            <a:r>
              <a:rPr lang="en-SG" dirty="0"/>
              <a:t>Interesting – could this be the same as nature vs nurture (our genes give us some behaviour context already)</a:t>
            </a:r>
          </a:p>
          <a:p>
            <a:endParaRPr lang="en-SG" dirty="0"/>
          </a:p>
          <a:p>
            <a:r>
              <a:rPr lang="en-SG" dirty="0"/>
              <a:t>Serves to condition the agent to output in a certain way</a:t>
            </a:r>
          </a:p>
          <a:p>
            <a:endParaRPr lang="en-SG" dirty="0"/>
          </a:p>
          <a:p>
            <a:r>
              <a:rPr lang="en-SG" dirty="0"/>
              <a:t>Every agent has both an </a:t>
            </a:r>
            <a:r>
              <a:rPr lang="en-SG" b="1" dirty="0"/>
              <a:t>instructor</a:t>
            </a:r>
            <a:r>
              <a:rPr lang="en-SG" dirty="0"/>
              <a:t> and an </a:t>
            </a:r>
            <a:r>
              <a:rPr lang="en-SG" b="1" dirty="0"/>
              <a:t>assistant</a:t>
            </a:r>
          </a:p>
          <a:p>
            <a:pPr lvl="1"/>
            <a:r>
              <a:rPr lang="en-SG" b="1" dirty="0"/>
              <a:t>Instructor </a:t>
            </a:r>
            <a:r>
              <a:rPr lang="en-SG" dirty="0"/>
              <a:t>comes up with intent</a:t>
            </a:r>
          </a:p>
          <a:p>
            <a:pPr lvl="1"/>
            <a:r>
              <a:rPr lang="en-SG" b="1" dirty="0"/>
              <a:t>Assistant </a:t>
            </a:r>
            <a:r>
              <a:rPr lang="en-SG" dirty="0"/>
              <a:t>executes it</a:t>
            </a:r>
          </a:p>
          <a:p>
            <a:pPr lvl="1"/>
            <a:r>
              <a:rPr lang="en-SG" dirty="0"/>
              <a:t>Instructor and Assistant prompts each other continuously, termed as “Inception Prompting”</a:t>
            </a:r>
          </a:p>
        </p:txBody>
      </p:sp>
    </p:spTree>
    <p:extLst>
      <p:ext uri="{BB962C8B-B14F-4D97-AF65-F5344CB8AC3E}">
        <p14:creationId xmlns:p14="http://schemas.microsoft.com/office/powerpoint/2010/main" val="2531712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6825E-A355-4C62-C800-B2447CCC1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2: Memory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C7036-78B9-CA4D-F677-E35B1B43C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306" y="1825625"/>
            <a:ext cx="787549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Stores past messages of instructor and assistant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Instructor’s message </a:t>
            </a:r>
            <a:r>
              <a:rPr lang="en-US" b="1" dirty="0"/>
              <a:t>I</a:t>
            </a:r>
            <a:r>
              <a:rPr lang="en-US" dirty="0"/>
              <a:t>, Assistant’s message </a:t>
            </a:r>
            <a:r>
              <a:rPr lang="en-US" b="1" dirty="0"/>
              <a:t>A</a:t>
            </a:r>
            <a:r>
              <a:rPr lang="en-US" dirty="0"/>
              <a:t>, Decisions</a:t>
            </a:r>
            <a:r>
              <a:rPr lang="en-US" b="1" dirty="0"/>
              <a:t> </a:t>
            </a:r>
            <a:r>
              <a:rPr lang="en-US" dirty="0"/>
              <a:t>(Response) </a:t>
            </a:r>
            <a:r>
              <a:rPr lang="en-US" b="1" dirty="0"/>
              <a:t>S</a:t>
            </a:r>
          </a:p>
          <a:p>
            <a:pPr lvl="1"/>
            <a:r>
              <a:rPr lang="en-SG" dirty="0"/>
              <a:t>M</a:t>
            </a:r>
            <a:r>
              <a:rPr lang="en-SG" baseline="-25000" dirty="0"/>
              <a:t>t</a:t>
            </a:r>
            <a:r>
              <a:rPr lang="en-SG" dirty="0"/>
              <a:t> = ⟨(I</a:t>
            </a:r>
            <a:r>
              <a:rPr lang="en-SG" baseline="-25000" dirty="0"/>
              <a:t>1</a:t>
            </a:r>
            <a:r>
              <a:rPr lang="en-SG" dirty="0"/>
              <a:t>, A</a:t>
            </a:r>
            <a:r>
              <a:rPr lang="en-SG" baseline="-25000" dirty="0"/>
              <a:t>1</a:t>
            </a:r>
            <a:r>
              <a:rPr lang="en-SG" dirty="0"/>
              <a:t>),(I</a:t>
            </a:r>
            <a:r>
              <a:rPr lang="en-SG" baseline="-25000" dirty="0"/>
              <a:t>2</a:t>
            </a:r>
            <a:r>
              <a:rPr lang="en-SG" dirty="0"/>
              <a:t>, A</a:t>
            </a:r>
            <a:r>
              <a:rPr lang="en-SG" baseline="-25000" dirty="0"/>
              <a:t>2</a:t>
            </a:r>
            <a:r>
              <a:rPr lang="en-SG" dirty="0"/>
              <a:t>), · · · ,(I</a:t>
            </a:r>
            <a:r>
              <a:rPr lang="en-SG" baseline="-25000" dirty="0"/>
              <a:t>t</a:t>
            </a:r>
            <a:r>
              <a:rPr lang="en-SG" dirty="0"/>
              <a:t>, A</a:t>
            </a:r>
            <a:r>
              <a:rPr lang="en-SG" baseline="-25000" dirty="0"/>
              <a:t>t</a:t>
            </a:r>
            <a:r>
              <a:rPr lang="en-SG" dirty="0"/>
              <a:t>)⟩</a:t>
            </a:r>
          </a:p>
          <a:p>
            <a:pPr lvl="1"/>
            <a:r>
              <a:rPr lang="en-SG" dirty="0"/>
              <a:t>S</a:t>
            </a:r>
            <a:r>
              <a:rPr lang="en-SG" baseline="-25000" dirty="0"/>
              <a:t>t</a:t>
            </a:r>
            <a:r>
              <a:rPr lang="en-SG" dirty="0"/>
              <a:t> ← </a:t>
            </a:r>
            <a:r>
              <a:rPr lang="el-GR" dirty="0"/>
              <a:t>ψ(</a:t>
            </a:r>
            <a:r>
              <a:rPr lang="en-SG" dirty="0"/>
              <a:t>I</a:t>
            </a:r>
            <a:r>
              <a:rPr lang="en-SG" baseline="-25000" dirty="0"/>
              <a:t>t</a:t>
            </a:r>
            <a:r>
              <a:rPr lang="en-SG" dirty="0"/>
              <a:t>, A</a:t>
            </a:r>
            <a:r>
              <a:rPr lang="en-SG" baseline="-25000" dirty="0"/>
              <a:t>t</a:t>
            </a:r>
            <a:r>
              <a:rPr lang="en-SG" dirty="0"/>
              <a:t>)</a:t>
            </a:r>
          </a:p>
          <a:p>
            <a:pPr marL="457200" lvl="1" indent="0">
              <a:buNone/>
            </a:pPr>
            <a:endParaRPr lang="en-SG" dirty="0"/>
          </a:p>
          <a:p>
            <a:r>
              <a:rPr lang="en-SG" dirty="0"/>
              <a:t>Use past memory to condition future output</a:t>
            </a:r>
          </a:p>
          <a:p>
            <a:pPr lvl="1"/>
            <a:r>
              <a:rPr lang="en-SG" dirty="0"/>
              <a:t>I</a:t>
            </a:r>
            <a:r>
              <a:rPr lang="en-SG" baseline="-25000" dirty="0"/>
              <a:t>t+1 </a:t>
            </a:r>
            <a:r>
              <a:rPr lang="en-SG" dirty="0"/>
              <a:t>= A(M</a:t>
            </a:r>
            <a:r>
              <a:rPr lang="en-SG" baseline="-25000" dirty="0"/>
              <a:t>t</a:t>
            </a:r>
            <a:r>
              <a:rPr lang="en-SG" dirty="0"/>
              <a:t>, S</a:t>
            </a:r>
            <a:r>
              <a:rPr lang="en-SG" baseline="-25000" dirty="0"/>
              <a:t>t</a:t>
            </a:r>
            <a:r>
              <a:rPr lang="en-SG" dirty="0"/>
              <a:t>) </a:t>
            </a:r>
          </a:p>
          <a:p>
            <a:pPr lvl="1"/>
            <a:r>
              <a:rPr lang="en-SG" dirty="0"/>
              <a:t>A</a:t>
            </a:r>
            <a:r>
              <a:rPr lang="en-SG" baseline="-25000" dirty="0"/>
              <a:t>t+1</a:t>
            </a:r>
            <a:r>
              <a:rPr lang="en-SG" dirty="0"/>
              <a:t> = I(M</a:t>
            </a:r>
            <a:r>
              <a:rPr lang="en-SG" baseline="-25000" dirty="0"/>
              <a:t>t</a:t>
            </a:r>
            <a:r>
              <a:rPr lang="en-SG" dirty="0"/>
              <a:t>, I</a:t>
            </a:r>
            <a:r>
              <a:rPr lang="en-SG" baseline="-25000" dirty="0"/>
              <a:t>t+1</a:t>
            </a:r>
            <a:r>
              <a:rPr lang="en-SG" dirty="0"/>
              <a:t>, S</a:t>
            </a:r>
            <a:r>
              <a:rPr lang="en-SG" baseline="-25000" dirty="0"/>
              <a:t>t</a:t>
            </a:r>
            <a:r>
              <a:rPr lang="en-SG" dirty="0"/>
              <a:t>)</a:t>
            </a:r>
          </a:p>
          <a:p>
            <a:pPr lvl="1"/>
            <a:endParaRPr lang="en-SG" dirty="0"/>
          </a:p>
          <a:p>
            <a:r>
              <a:rPr lang="en-SG" dirty="0"/>
              <a:t>Add this future output to the corresponding memories</a:t>
            </a:r>
          </a:p>
          <a:p>
            <a:pPr lvl="1"/>
            <a:r>
              <a:rPr lang="en-SG" dirty="0"/>
              <a:t>M</a:t>
            </a:r>
            <a:r>
              <a:rPr lang="en-SG" baseline="-25000" dirty="0"/>
              <a:t>t+1</a:t>
            </a:r>
            <a:r>
              <a:rPr lang="en-SG" dirty="0"/>
              <a:t> = M</a:t>
            </a:r>
            <a:r>
              <a:rPr lang="en-SG" baseline="-25000" dirty="0"/>
              <a:t>t</a:t>
            </a:r>
            <a:r>
              <a:rPr lang="en-SG" dirty="0"/>
              <a:t> ∪ (I</a:t>
            </a:r>
            <a:r>
              <a:rPr lang="en-SG" baseline="-25000" dirty="0"/>
              <a:t>t+1</a:t>
            </a:r>
            <a:r>
              <a:rPr lang="en-SG" dirty="0"/>
              <a:t>, A</a:t>
            </a:r>
            <a:r>
              <a:rPr lang="en-SG" baseline="-25000" dirty="0"/>
              <a:t>t+1</a:t>
            </a:r>
            <a:r>
              <a:rPr lang="en-SG" dirty="0"/>
              <a:t>)</a:t>
            </a:r>
          </a:p>
          <a:p>
            <a:pPr lvl="1"/>
            <a:r>
              <a:rPr lang="en-SG" dirty="0"/>
              <a:t>S</a:t>
            </a:r>
            <a:r>
              <a:rPr lang="en-SG" baseline="-25000" dirty="0"/>
              <a:t>t+1</a:t>
            </a:r>
            <a:r>
              <a:rPr lang="en-SG" dirty="0"/>
              <a:t> = S</a:t>
            </a:r>
            <a:r>
              <a:rPr lang="en-SG" baseline="-25000" dirty="0"/>
              <a:t>t</a:t>
            </a:r>
            <a:r>
              <a:rPr lang="en-SG" dirty="0"/>
              <a:t> ∪ </a:t>
            </a:r>
            <a:r>
              <a:rPr lang="el-GR" dirty="0"/>
              <a:t>ψ(</a:t>
            </a:r>
            <a:r>
              <a:rPr lang="en-SG" dirty="0"/>
              <a:t>I</a:t>
            </a:r>
            <a:r>
              <a:rPr lang="en-SG" baseline="-25000" dirty="0"/>
              <a:t>t+1</a:t>
            </a:r>
            <a:r>
              <a:rPr lang="en-SG" dirty="0"/>
              <a:t>, A</a:t>
            </a:r>
            <a:r>
              <a:rPr lang="en-SG" baseline="-25000" dirty="0"/>
              <a:t>t+1</a:t>
            </a:r>
            <a:r>
              <a:rPr lang="en-SG" dirty="0"/>
              <a:t>)</a:t>
            </a:r>
          </a:p>
          <a:p>
            <a:pPr lvl="1"/>
            <a:endParaRPr lang="en-SG" dirty="0"/>
          </a:p>
          <a:p>
            <a:pPr lvl="1"/>
            <a:endParaRPr lang="en-US" dirty="0"/>
          </a:p>
        </p:txBody>
      </p:sp>
      <p:pic>
        <p:nvPicPr>
          <p:cNvPr id="5" name="Picture 4" descr="A cartoon of a group of people&#10;&#10;Description automatically generated">
            <a:extLst>
              <a:ext uri="{FF2B5EF4-FFF2-40B4-BE49-F238E27FC236}">
                <a16:creationId xmlns:a16="http://schemas.microsoft.com/office/drawing/2014/main" id="{803EA92E-0595-E5E5-4A89-F0C7EAF2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08" y="2094565"/>
            <a:ext cx="2861198" cy="312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30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black robot&#10;&#10;Description automatically generated">
            <a:extLst>
              <a:ext uri="{FF2B5EF4-FFF2-40B4-BE49-F238E27FC236}">
                <a16:creationId xmlns:a16="http://schemas.microsoft.com/office/drawing/2014/main" id="{DCABEC3D-4F28-8CDE-9414-EEF1DB62F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600" y="2919532"/>
            <a:ext cx="3812400" cy="3812400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616F6CA-78C0-64FB-2B48-2C42B0EB1B8A}"/>
              </a:ext>
            </a:extLst>
          </p:cNvPr>
          <p:cNvSpPr/>
          <p:nvPr/>
        </p:nvSpPr>
        <p:spPr>
          <a:xfrm>
            <a:off x="6618514" y="1158059"/>
            <a:ext cx="4680858" cy="199208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Mary had 0 marbles, and received 2 from John.</a:t>
            </a:r>
          </a:p>
          <a:p>
            <a:pPr algn="ctr"/>
            <a:r>
              <a:rPr lang="en-US" dirty="0"/>
              <a:t>So Mary has </a:t>
            </a:r>
            <a:r>
              <a:rPr lang="en-US" dirty="0">
                <a:solidFill>
                  <a:srgbClr val="FF0000"/>
                </a:solidFill>
              </a:rPr>
              <a:t>0 + 2 = 4 marbles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27DA3-47E9-6335-CE2A-96AE933E311A}"/>
              </a:ext>
            </a:extLst>
          </p:cNvPr>
          <p:cNvSpPr txBox="1"/>
          <p:nvPr/>
        </p:nvSpPr>
        <p:spPr>
          <a:xfrm>
            <a:off x="7336972" y="4222613"/>
            <a:ext cx="3124200" cy="14773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Mysterious Man: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Maybe…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Use a tool</a:t>
            </a:r>
          </a:p>
        </p:txBody>
      </p:sp>
      <p:pic>
        <p:nvPicPr>
          <p:cNvPr id="8" name="Picture 7" descr="A person sitting in a red chair&#10;&#10;Description automatically generated">
            <a:extLst>
              <a:ext uri="{FF2B5EF4-FFF2-40B4-BE49-F238E27FC236}">
                <a16:creationId xmlns:a16="http://schemas.microsoft.com/office/drawing/2014/main" id="{ACDFF73F-0BB2-64BA-8BFE-D1106BECE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11" r="19794" b="28058"/>
          <a:stretch/>
        </p:blipFill>
        <p:spPr>
          <a:xfrm>
            <a:off x="10461172" y="4226786"/>
            <a:ext cx="1286405" cy="14731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2F8FA5-CEAE-E5A6-D8C0-0AE460A5F58B}"/>
              </a:ext>
            </a:extLst>
          </p:cNvPr>
          <p:cNvSpPr txBox="1"/>
          <p:nvPr/>
        </p:nvSpPr>
        <p:spPr>
          <a:xfrm>
            <a:off x="167892" y="1087958"/>
            <a:ext cx="4231415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AI: Mary has 3 balls.</a:t>
            </a:r>
          </a:p>
          <a:p>
            <a:r>
              <a:rPr lang="en-US" dirty="0"/>
              <a:t>John gave Mary 2 marbles.</a:t>
            </a:r>
          </a:p>
          <a:p>
            <a:r>
              <a:rPr lang="en-US" dirty="0"/>
              <a:t>So Mary has </a:t>
            </a:r>
            <a:r>
              <a:rPr lang="en-US" dirty="0">
                <a:solidFill>
                  <a:srgbClr val="FF0000"/>
                </a:solidFill>
              </a:rPr>
              <a:t>3 + 2 = 5 marbles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7E740E-462C-AD08-E4B9-98C87526F2F2}"/>
              </a:ext>
            </a:extLst>
          </p:cNvPr>
          <p:cNvSpPr txBox="1"/>
          <p:nvPr/>
        </p:nvSpPr>
        <p:spPr>
          <a:xfrm>
            <a:off x="167892" y="2011288"/>
            <a:ext cx="423141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Inner voice: Balls are not marbles.</a:t>
            </a:r>
          </a:p>
          <a:p>
            <a:r>
              <a:rPr lang="en-US" dirty="0"/>
              <a:t>Reflect and correct your answer.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D35F1-437C-5F26-26EC-DB45A85504E7}"/>
              </a:ext>
            </a:extLst>
          </p:cNvPr>
          <p:cNvSpPr txBox="1"/>
          <p:nvPr/>
        </p:nvSpPr>
        <p:spPr>
          <a:xfrm>
            <a:off x="170292" y="126068"/>
            <a:ext cx="4231415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Task: </a:t>
            </a:r>
            <a:r>
              <a:rPr lang="en-SG" b="0" i="0" dirty="0">
                <a:solidFill>
                  <a:srgbClr val="343541"/>
                </a:solidFill>
                <a:effectLst/>
                <a:latin typeface="Söhne"/>
              </a:rPr>
              <a:t>John has 4 marbles. Mary has 3 balls. </a:t>
            </a:r>
          </a:p>
          <a:p>
            <a:r>
              <a:rPr lang="en-SG" b="0" i="0" dirty="0">
                <a:solidFill>
                  <a:srgbClr val="343541"/>
                </a:solidFill>
                <a:effectLst/>
                <a:latin typeface="Söhne"/>
              </a:rPr>
              <a:t>John gave Mary 2 marbles.</a:t>
            </a:r>
          </a:p>
          <a:p>
            <a:r>
              <a:rPr lang="en-SG" b="0" i="0" dirty="0">
                <a:solidFill>
                  <a:srgbClr val="343541"/>
                </a:solidFill>
                <a:effectLst/>
                <a:latin typeface="Söhne"/>
              </a:rPr>
              <a:t>How many marbles does Mary have?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68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E7D93-9D2F-F645-5D30-8624A070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3: Self-reflection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F815650-856D-8A6C-0719-88DD1C5CE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1813" y="1561222"/>
            <a:ext cx="6769622" cy="4931653"/>
          </a:xfr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91AF8DF1-A1AC-81BE-5EF8-5A94978CF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184400"/>
            <a:ext cx="2695511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08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EADD-4F67-A47E-413D-273EF73F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CAMEL - Inception Prompting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FDFEE-EBCC-7F82-07DC-E9B1686AE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not let the AI be both the user and the assistant for the LLM interaction?</a:t>
            </a:r>
          </a:p>
        </p:txBody>
      </p:sp>
    </p:spTree>
    <p:extLst>
      <p:ext uri="{BB962C8B-B14F-4D97-AF65-F5344CB8AC3E}">
        <p14:creationId xmlns:p14="http://schemas.microsoft.com/office/powerpoint/2010/main" val="3550647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4B38-6B1D-30D5-D11B-92366496D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Assistant Prompt</a:t>
            </a:r>
          </a:p>
        </p:txBody>
      </p:sp>
      <p:pic>
        <p:nvPicPr>
          <p:cNvPr id="5" name="Content Placeholder 4" descr="A close-up of a document&#10;&#10;Description automatically generated">
            <a:extLst>
              <a:ext uri="{FF2B5EF4-FFF2-40B4-BE49-F238E27FC236}">
                <a16:creationId xmlns:a16="http://schemas.microsoft.com/office/drawing/2014/main" id="{C24E0103-CE7E-9880-9FD6-CA43E963E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980" y="1825625"/>
            <a:ext cx="7090039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8BEFAF-2332-B267-F24E-55A6FA6A8117}"/>
              </a:ext>
            </a:extLst>
          </p:cNvPr>
          <p:cNvSpPr txBox="1"/>
          <p:nvPr/>
        </p:nvSpPr>
        <p:spPr>
          <a:xfrm>
            <a:off x="1611085" y="6311900"/>
            <a:ext cx="10755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CAMEL: Communicative Agents for “Mind” Exploration of Large Scale Language Model Society. Li et al. 2023.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523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A5F16-414B-83B2-646D-A2FFE8150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Instructor Prompt</a:t>
            </a:r>
          </a:p>
        </p:txBody>
      </p:sp>
      <p:pic>
        <p:nvPicPr>
          <p:cNvPr id="5" name="Content Placeholder 4" descr="A close-up of a message&#10;&#10;Description automatically generated">
            <a:extLst>
              <a:ext uri="{FF2B5EF4-FFF2-40B4-BE49-F238E27FC236}">
                <a16:creationId xmlns:a16="http://schemas.microsoft.com/office/drawing/2014/main" id="{2AA0CD03-3DDB-907D-C3F3-89EF7E928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626" y="1825625"/>
            <a:ext cx="935074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F6DFE4-3DAE-6961-ADA3-ABAF6F7AFB70}"/>
              </a:ext>
            </a:extLst>
          </p:cNvPr>
          <p:cNvSpPr txBox="1"/>
          <p:nvPr/>
        </p:nvSpPr>
        <p:spPr>
          <a:xfrm>
            <a:off x="1611085" y="6311900"/>
            <a:ext cx="10755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CAMEL: Communicative Agents for “Mind” Exploration of Large Scale Language Model Society. Li et al. 2023.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054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33816-A0A7-B309-7425-1BC9F3D35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8DB12-CE82-D7B3-2D3E-95A1103A9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The experiment </a:t>
            </a:r>
            <a:r>
              <a:rPr lang="en-SG" dirty="0" err="1"/>
              <a:t>analyzed</a:t>
            </a:r>
            <a:r>
              <a:rPr lang="en-SG" dirty="0"/>
              <a:t> all the software produced by CHATDEV in response to 70 user requirements. </a:t>
            </a:r>
          </a:p>
          <a:p>
            <a:endParaRPr lang="en-SG" dirty="0"/>
          </a:p>
          <a:p>
            <a:r>
              <a:rPr lang="en-SG" dirty="0"/>
              <a:t>On average, CHATDEV generated 17.04 files per software, alleviated potential code vulnerabilities caused by code hallucinations 13.23 times, had a software production time of 409.84 seconds, and incurred a manufacturing cost of $0.2967.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519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60866-2A7B-01F1-F0DB-2027CB4D0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B2E87-86D5-A775-2DFB-09A1595CB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88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ACE7D-698F-6AB4-4A12-16E8845BE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88BB2-C54F-A46E-A9B4-8C6142571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457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B29FF-42CF-704B-E46E-A79A4A33E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Questions to Ponder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6F761-6F37-96BB-4632-F3360D31F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Will a group of agents do better than just having a single one do the task?</a:t>
            </a:r>
          </a:p>
        </p:txBody>
      </p:sp>
    </p:spTree>
    <p:extLst>
      <p:ext uri="{BB962C8B-B14F-4D97-AF65-F5344CB8AC3E}">
        <p14:creationId xmlns:p14="http://schemas.microsoft.com/office/powerpoint/2010/main" val="348026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black robot&#10;&#10;Description automatically generated">
            <a:extLst>
              <a:ext uri="{FF2B5EF4-FFF2-40B4-BE49-F238E27FC236}">
                <a16:creationId xmlns:a16="http://schemas.microsoft.com/office/drawing/2014/main" id="{DCABEC3D-4F28-8CDE-9414-EEF1DB62F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346" y="3459318"/>
            <a:ext cx="3231653" cy="3231653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616F6CA-78C0-64FB-2B48-2C42B0EB1B8A}"/>
              </a:ext>
            </a:extLst>
          </p:cNvPr>
          <p:cNvSpPr/>
          <p:nvPr/>
        </p:nvSpPr>
        <p:spPr>
          <a:xfrm>
            <a:off x="6618514" y="1158059"/>
            <a:ext cx="4680858" cy="199208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Calculator Tool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27DA3-47E9-6335-CE2A-96AE933E311A}"/>
              </a:ext>
            </a:extLst>
          </p:cNvPr>
          <p:cNvSpPr txBox="1"/>
          <p:nvPr/>
        </p:nvSpPr>
        <p:spPr>
          <a:xfrm>
            <a:off x="7336972" y="4222613"/>
            <a:ext cx="3124200" cy="14773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Mysterious Man: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Maybe…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Get the inputs?</a:t>
            </a:r>
          </a:p>
        </p:txBody>
      </p:sp>
      <p:pic>
        <p:nvPicPr>
          <p:cNvPr id="8" name="Picture 7" descr="A person sitting in a red chair&#10;&#10;Description automatically generated">
            <a:extLst>
              <a:ext uri="{FF2B5EF4-FFF2-40B4-BE49-F238E27FC236}">
                <a16:creationId xmlns:a16="http://schemas.microsoft.com/office/drawing/2014/main" id="{ACDFF73F-0BB2-64BA-8BFE-D1106BECE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11" r="19794" b="28058"/>
          <a:stretch/>
        </p:blipFill>
        <p:spPr>
          <a:xfrm>
            <a:off x="10461172" y="4226786"/>
            <a:ext cx="1286405" cy="14731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E740E-462C-AD08-E4B9-98C87526F2F2}"/>
              </a:ext>
            </a:extLst>
          </p:cNvPr>
          <p:cNvSpPr txBox="1"/>
          <p:nvPr/>
        </p:nvSpPr>
        <p:spPr>
          <a:xfrm>
            <a:off x="553082" y="813359"/>
            <a:ext cx="4910511" cy="258532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Inner voice: You can use the following tools:</a:t>
            </a:r>
          </a:p>
          <a:p>
            <a:pPr marL="342900" indent="-342900">
              <a:buAutoNum type="arabicPeriod"/>
            </a:pPr>
            <a:r>
              <a:rPr lang="en-US" dirty="0"/>
              <a:t>Name: Calculator, Use Case: For adding numbers, Input: 2 numbers, Output: Sum of 2 numbers</a:t>
            </a:r>
          </a:p>
          <a:p>
            <a:pPr marL="342900" indent="-342900">
              <a:buAutoNum type="arabicPeriod"/>
            </a:pPr>
            <a:r>
              <a:rPr lang="en-US" dirty="0"/>
              <a:t>Name: Image Generator, Use Case: To generate images with text prompt, Input: text prompt, Output: Image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Which tool would you like to use?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D35F1-437C-5F26-26EC-DB45A85504E7}"/>
              </a:ext>
            </a:extLst>
          </p:cNvPr>
          <p:cNvSpPr txBox="1"/>
          <p:nvPr/>
        </p:nvSpPr>
        <p:spPr>
          <a:xfrm>
            <a:off x="553082" y="167028"/>
            <a:ext cx="4910511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AI: Mary had 0 marbles, and received 2 from John.</a:t>
            </a:r>
          </a:p>
          <a:p>
            <a:r>
              <a:rPr lang="en-US" dirty="0"/>
              <a:t>So Mary has </a:t>
            </a:r>
            <a:r>
              <a:rPr lang="en-US" dirty="0">
                <a:solidFill>
                  <a:srgbClr val="FF0000"/>
                </a:solidFill>
              </a:rPr>
              <a:t>0 + 2 = 4 marbles</a:t>
            </a:r>
          </a:p>
        </p:txBody>
      </p:sp>
    </p:spTree>
    <p:extLst>
      <p:ext uri="{BB962C8B-B14F-4D97-AF65-F5344CB8AC3E}">
        <p14:creationId xmlns:p14="http://schemas.microsoft.com/office/powerpoint/2010/main" val="1715830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black robot&#10;&#10;Description automatically generated">
            <a:extLst>
              <a:ext uri="{FF2B5EF4-FFF2-40B4-BE49-F238E27FC236}">
                <a16:creationId xmlns:a16="http://schemas.microsoft.com/office/drawing/2014/main" id="{DCABEC3D-4F28-8CDE-9414-EEF1DB62F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346" y="3459318"/>
            <a:ext cx="3231653" cy="3231653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616F6CA-78C0-64FB-2B48-2C42B0EB1B8A}"/>
              </a:ext>
            </a:extLst>
          </p:cNvPr>
          <p:cNvSpPr/>
          <p:nvPr/>
        </p:nvSpPr>
        <p:spPr>
          <a:xfrm>
            <a:off x="6618514" y="1158059"/>
            <a:ext cx="4680858" cy="199208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inputs are two numbers,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0 and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27DA3-47E9-6335-CE2A-96AE933E311A}"/>
              </a:ext>
            </a:extLst>
          </p:cNvPr>
          <p:cNvSpPr txBox="1"/>
          <p:nvPr/>
        </p:nvSpPr>
        <p:spPr>
          <a:xfrm>
            <a:off x="7336972" y="4222613"/>
            <a:ext cx="3124200" cy="14773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Mysterious Man: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Maybe…</a:t>
            </a:r>
            <a:br>
              <a:rPr lang="en-US" dirty="0"/>
            </a:br>
            <a:r>
              <a:rPr lang="en-US" dirty="0"/>
              <a:t>Use a more structured template?</a:t>
            </a:r>
          </a:p>
        </p:txBody>
      </p:sp>
      <p:pic>
        <p:nvPicPr>
          <p:cNvPr id="8" name="Picture 7" descr="A person sitting in a red chair&#10;&#10;Description automatically generated">
            <a:extLst>
              <a:ext uri="{FF2B5EF4-FFF2-40B4-BE49-F238E27FC236}">
                <a16:creationId xmlns:a16="http://schemas.microsoft.com/office/drawing/2014/main" id="{ACDFF73F-0BB2-64BA-8BFE-D1106BECE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11" r="19794" b="28058"/>
          <a:stretch/>
        </p:blipFill>
        <p:spPr>
          <a:xfrm>
            <a:off x="10461172" y="4226786"/>
            <a:ext cx="1286405" cy="14731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E740E-462C-AD08-E4B9-98C87526F2F2}"/>
              </a:ext>
            </a:extLst>
          </p:cNvPr>
          <p:cNvSpPr txBox="1"/>
          <p:nvPr/>
        </p:nvSpPr>
        <p:spPr>
          <a:xfrm>
            <a:off x="576527" y="3491015"/>
            <a:ext cx="491051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Inner voice: What are the inputs for the Calculator Tool?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D35F1-437C-5F26-26EC-DB45A85504E7}"/>
              </a:ext>
            </a:extLst>
          </p:cNvPr>
          <p:cNvSpPr txBox="1"/>
          <p:nvPr/>
        </p:nvSpPr>
        <p:spPr>
          <a:xfrm>
            <a:off x="576527" y="3121683"/>
            <a:ext cx="491051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AI: Calculator Tool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1F245F-086F-CC0E-D5C3-0766A4BBE1E9}"/>
              </a:ext>
            </a:extLst>
          </p:cNvPr>
          <p:cNvSpPr txBox="1"/>
          <p:nvPr/>
        </p:nvSpPr>
        <p:spPr>
          <a:xfrm>
            <a:off x="576527" y="813359"/>
            <a:ext cx="4910511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Inner voice: You can use the following tools:</a:t>
            </a:r>
          </a:p>
          <a:p>
            <a:pPr marL="342900" indent="-342900">
              <a:buAutoNum type="arabicPeriod"/>
            </a:pPr>
            <a:r>
              <a:rPr lang="en-US" dirty="0"/>
              <a:t>Name: Calculator, Use Case: For adding numbers, Input: 2 numbers, Output: Sum of 2 numbers</a:t>
            </a:r>
          </a:p>
          <a:p>
            <a:pPr marL="342900" indent="-342900">
              <a:buAutoNum type="arabicPeriod"/>
            </a:pPr>
            <a:r>
              <a:rPr lang="en-US" dirty="0"/>
              <a:t>Name: Image Generator, Use Case: To generate images with text prompt, Input: text prompt, Output: Image</a:t>
            </a:r>
          </a:p>
          <a:p>
            <a:r>
              <a:rPr lang="en-US" dirty="0"/>
              <a:t>Which tool would you like to use?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2A65EA-3574-1835-AC6F-21E0E4E67FC8}"/>
              </a:ext>
            </a:extLst>
          </p:cNvPr>
          <p:cNvSpPr txBox="1"/>
          <p:nvPr/>
        </p:nvSpPr>
        <p:spPr>
          <a:xfrm>
            <a:off x="576527" y="167028"/>
            <a:ext cx="4910511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AI: Mary had 0 marbles, and received 2 from John.</a:t>
            </a:r>
          </a:p>
          <a:p>
            <a:r>
              <a:rPr lang="en-US" dirty="0"/>
              <a:t>So Mary has </a:t>
            </a:r>
            <a:r>
              <a:rPr lang="en-US" dirty="0">
                <a:solidFill>
                  <a:srgbClr val="FF0000"/>
                </a:solidFill>
              </a:rPr>
              <a:t>0 + 2 = 4 marbles</a:t>
            </a:r>
          </a:p>
        </p:txBody>
      </p:sp>
    </p:spTree>
    <p:extLst>
      <p:ext uri="{BB962C8B-B14F-4D97-AF65-F5344CB8AC3E}">
        <p14:creationId xmlns:p14="http://schemas.microsoft.com/office/powerpoint/2010/main" val="3160777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black robot&#10;&#10;Description automatically generated">
            <a:extLst>
              <a:ext uri="{FF2B5EF4-FFF2-40B4-BE49-F238E27FC236}">
                <a16:creationId xmlns:a16="http://schemas.microsoft.com/office/drawing/2014/main" id="{DCABEC3D-4F28-8CDE-9414-EEF1DB62F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346" y="3459318"/>
            <a:ext cx="3231653" cy="3231653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616F6CA-78C0-64FB-2B48-2C42B0EB1B8A}"/>
              </a:ext>
            </a:extLst>
          </p:cNvPr>
          <p:cNvSpPr/>
          <p:nvPr/>
        </p:nvSpPr>
        <p:spPr>
          <a:xfrm>
            <a:off x="6618514" y="1158059"/>
            <a:ext cx="4680858" cy="199208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0" i="0" dirty="0">
                <a:solidFill>
                  <a:schemeClr val="bg1"/>
                </a:solidFill>
                <a:effectLst/>
                <a:latin typeface="Söhne"/>
              </a:rPr>
              <a:t>{ "name": "Calculator", </a:t>
            </a:r>
          </a:p>
          <a:p>
            <a:pPr algn="ctr"/>
            <a:r>
              <a:rPr lang="en-SG" b="0" i="0" dirty="0">
                <a:solidFill>
                  <a:schemeClr val="bg1"/>
                </a:solidFill>
                <a:effectLst/>
                <a:latin typeface="Söhne"/>
              </a:rPr>
              <a:t>"input list": ["0", "2"] 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27DA3-47E9-6335-CE2A-96AE933E311A}"/>
              </a:ext>
            </a:extLst>
          </p:cNvPr>
          <p:cNvSpPr txBox="1"/>
          <p:nvPr/>
        </p:nvSpPr>
        <p:spPr>
          <a:xfrm>
            <a:off x="6846277" y="4222613"/>
            <a:ext cx="3614895" cy="14773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Mysterious Man: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You need to discover for yourself…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</a:t>
            </a:r>
            <a:r>
              <a:rPr lang="en-US" strike="sngStrike" dirty="0"/>
              <a:t>Matrix</a:t>
            </a:r>
            <a:r>
              <a:rPr lang="en-US" dirty="0"/>
              <a:t> Environment</a:t>
            </a:r>
          </a:p>
        </p:txBody>
      </p:sp>
      <p:pic>
        <p:nvPicPr>
          <p:cNvPr id="8" name="Picture 7" descr="A person sitting in a red chair&#10;&#10;Description automatically generated">
            <a:extLst>
              <a:ext uri="{FF2B5EF4-FFF2-40B4-BE49-F238E27FC236}">
                <a16:creationId xmlns:a16="http://schemas.microsoft.com/office/drawing/2014/main" id="{ACDFF73F-0BB2-64BA-8BFE-D1106BECE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11" r="19794" b="28058"/>
          <a:stretch/>
        </p:blipFill>
        <p:spPr>
          <a:xfrm>
            <a:off x="10461172" y="4226786"/>
            <a:ext cx="1286405" cy="14731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E740E-462C-AD08-E4B9-98C87526F2F2}"/>
              </a:ext>
            </a:extLst>
          </p:cNvPr>
          <p:cNvSpPr txBox="1"/>
          <p:nvPr/>
        </p:nvSpPr>
        <p:spPr>
          <a:xfrm>
            <a:off x="409090" y="966198"/>
            <a:ext cx="4910511" cy="31393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Inner voice: You can use the following tools:</a:t>
            </a:r>
          </a:p>
          <a:p>
            <a:pPr marL="342900" indent="-342900">
              <a:buAutoNum type="arabicPeriod"/>
            </a:pPr>
            <a:r>
              <a:rPr lang="en-US" dirty="0"/>
              <a:t>Name: Calculator, Use Case: For adding numbers, Input: 2 numbers, Output: Sum of 2 numbers</a:t>
            </a:r>
          </a:p>
          <a:p>
            <a:pPr marL="342900" indent="-342900">
              <a:buAutoNum type="arabicPeriod"/>
            </a:pPr>
            <a:r>
              <a:rPr lang="en-US" dirty="0"/>
              <a:t>Name: Image Generator, Use Case: To generate images with text prompt, Input: text prompt, Output: Image</a:t>
            </a:r>
          </a:p>
          <a:p>
            <a:r>
              <a:rPr lang="en-US" dirty="0"/>
              <a:t>Which tool would you like to use?</a:t>
            </a:r>
          </a:p>
          <a:p>
            <a:r>
              <a:rPr lang="en-US" dirty="0"/>
              <a:t>Answer in </a:t>
            </a:r>
            <a:r>
              <a:rPr lang="en-US" dirty="0" err="1"/>
              <a:t>json</a:t>
            </a:r>
            <a:r>
              <a:rPr lang="en-US" dirty="0"/>
              <a:t> format:</a:t>
            </a:r>
          </a:p>
          <a:p>
            <a:r>
              <a:rPr lang="en-US" dirty="0"/>
              <a:t>{“name”: “name of tool”, “input list”: “list of inputs”}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D35F1-437C-5F26-26EC-DB45A85504E7}"/>
              </a:ext>
            </a:extLst>
          </p:cNvPr>
          <p:cNvSpPr txBox="1"/>
          <p:nvPr/>
        </p:nvSpPr>
        <p:spPr>
          <a:xfrm>
            <a:off x="409090" y="319867"/>
            <a:ext cx="4910510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AI: Mary had 0 marbles, and received 2 from John.</a:t>
            </a:r>
          </a:p>
          <a:p>
            <a:r>
              <a:rPr lang="en-US" dirty="0"/>
              <a:t>So Mary has </a:t>
            </a:r>
            <a:r>
              <a:rPr lang="en-US" dirty="0">
                <a:solidFill>
                  <a:srgbClr val="FF0000"/>
                </a:solidFill>
              </a:rPr>
              <a:t>0 + 2 = 4 marbles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EB43B-6BEC-810C-9548-372A2FBC0062}"/>
              </a:ext>
            </a:extLst>
          </p:cNvPr>
          <p:cNvSpPr txBox="1"/>
          <p:nvPr/>
        </p:nvSpPr>
        <p:spPr>
          <a:xfrm>
            <a:off x="7684876" y="3338524"/>
            <a:ext cx="254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#strictjson (Check it out!)</a:t>
            </a:r>
          </a:p>
        </p:txBody>
      </p:sp>
    </p:spTree>
    <p:extLst>
      <p:ext uri="{BB962C8B-B14F-4D97-AF65-F5344CB8AC3E}">
        <p14:creationId xmlns:p14="http://schemas.microsoft.com/office/powerpoint/2010/main" val="3061589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black robot&#10;&#10;Description automatically generated">
            <a:extLst>
              <a:ext uri="{FF2B5EF4-FFF2-40B4-BE49-F238E27FC236}">
                <a16:creationId xmlns:a16="http://schemas.microsoft.com/office/drawing/2014/main" id="{DCABEC3D-4F28-8CDE-9414-EEF1DB62F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131" y="1349230"/>
            <a:ext cx="2873383" cy="2873383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616F6CA-78C0-64FB-2B48-2C42B0EB1B8A}"/>
              </a:ext>
            </a:extLst>
          </p:cNvPr>
          <p:cNvSpPr/>
          <p:nvPr/>
        </p:nvSpPr>
        <p:spPr>
          <a:xfrm>
            <a:off x="6618514" y="1158059"/>
            <a:ext cx="4680858" cy="199208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0" i="0" dirty="0">
                <a:solidFill>
                  <a:schemeClr val="bg1"/>
                </a:solidFill>
                <a:effectLst/>
                <a:latin typeface="Söhne"/>
              </a:rPr>
              <a:t>Mary has 2 marbles.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27DA3-47E9-6335-CE2A-96AE933E311A}"/>
              </a:ext>
            </a:extLst>
          </p:cNvPr>
          <p:cNvSpPr txBox="1"/>
          <p:nvPr/>
        </p:nvSpPr>
        <p:spPr>
          <a:xfrm>
            <a:off x="6846277" y="4222613"/>
            <a:ext cx="3614895" cy="14773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Mysterious Man: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At last…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truth is out.</a:t>
            </a:r>
          </a:p>
        </p:txBody>
      </p:sp>
      <p:pic>
        <p:nvPicPr>
          <p:cNvPr id="8" name="Picture 7" descr="A person sitting in a red chair&#10;&#10;Description automatically generated">
            <a:extLst>
              <a:ext uri="{FF2B5EF4-FFF2-40B4-BE49-F238E27FC236}">
                <a16:creationId xmlns:a16="http://schemas.microsoft.com/office/drawing/2014/main" id="{ACDFF73F-0BB2-64BA-8BFE-D1106BECE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11" r="19794" b="28058"/>
          <a:stretch/>
        </p:blipFill>
        <p:spPr>
          <a:xfrm>
            <a:off x="10461172" y="4226786"/>
            <a:ext cx="1286405" cy="14731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E740E-462C-AD08-E4B9-98C87526F2F2}"/>
              </a:ext>
            </a:extLst>
          </p:cNvPr>
          <p:cNvSpPr txBox="1"/>
          <p:nvPr/>
        </p:nvSpPr>
        <p:spPr>
          <a:xfrm>
            <a:off x="409090" y="966198"/>
            <a:ext cx="491051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Environment Observation: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D35F1-437C-5F26-26EC-DB45A85504E7}"/>
              </a:ext>
            </a:extLst>
          </p:cNvPr>
          <p:cNvSpPr txBox="1"/>
          <p:nvPr/>
        </p:nvSpPr>
        <p:spPr>
          <a:xfrm>
            <a:off x="409090" y="319867"/>
            <a:ext cx="4910510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AI: </a:t>
            </a:r>
            <a:r>
              <a:rPr lang="en-SG" b="0" i="0" dirty="0">
                <a:effectLst/>
                <a:latin typeface="Söhne"/>
              </a:rPr>
              <a:t>{ "name": "Calculator", </a:t>
            </a:r>
          </a:p>
          <a:p>
            <a:r>
              <a:rPr lang="en-SG" b="0" i="0" dirty="0">
                <a:effectLst/>
                <a:latin typeface="Söhne"/>
              </a:rPr>
              <a:t>"input list": ["0", "2"] }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966B58-E769-A798-2DEA-3D4EA04E1B5F}"/>
              </a:ext>
            </a:extLst>
          </p:cNvPr>
          <p:cNvSpPr txBox="1"/>
          <p:nvPr/>
        </p:nvSpPr>
        <p:spPr>
          <a:xfrm>
            <a:off x="409090" y="1786263"/>
            <a:ext cx="3276603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React: </a:t>
            </a:r>
          </a:p>
          <a:p>
            <a:r>
              <a:rPr lang="en-US" dirty="0"/>
              <a:t>Thought (step by step)</a:t>
            </a:r>
          </a:p>
          <a:p>
            <a:r>
              <a:rPr lang="en-US" dirty="0"/>
              <a:t>Action (Tool), </a:t>
            </a:r>
          </a:p>
          <a:p>
            <a:r>
              <a:rPr lang="en-US" dirty="0"/>
              <a:t>Observation (Tool/Env Feedback)</a:t>
            </a:r>
          </a:p>
          <a:p>
            <a:br>
              <a:rPr lang="en-US" dirty="0"/>
            </a:br>
            <a:r>
              <a:rPr lang="en-US" dirty="0"/>
              <a:t>+</a:t>
            </a:r>
          </a:p>
          <a:p>
            <a:r>
              <a:rPr lang="en-US" dirty="0"/>
              <a:t>Reflection (optional - Reflexion)</a:t>
            </a:r>
          </a:p>
        </p:txBody>
      </p:sp>
    </p:spTree>
    <p:extLst>
      <p:ext uri="{BB962C8B-B14F-4D97-AF65-F5344CB8AC3E}">
        <p14:creationId xmlns:p14="http://schemas.microsoft.com/office/powerpoint/2010/main" val="845982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10077</TotalTime>
  <Words>3108</Words>
  <Application>Microsoft Macintosh PowerPoint</Application>
  <PresentationFormat>Widescreen</PresentationFormat>
  <Paragraphs>451</Paragraphs>
  <Slides>57</Slides>
  <Notes>4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Söhne</vt:lpstr>
      <vt:lpstr>Office Theme</vt:lpstr>
      <vt:lpstr>The Story of an Agent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Zero-shot/Few-shot role prompting</vt:lpstr>
      <vt:lpstr>PowerPoint Presentation</vt:lpstr>
      <vt:lpstr>Systems-level approach to LLMs</vt:lpstr>
      <vt:lpstr>- Now showing -  The Agents Revolution</vt:lpstr>
      <vt:lpstr>What are agents?</vt:lpstr>
      <vt:lpstr>Agent Overview</vt:lpstr>
      <vt:lpstr>Chain of Thought and Abstraction Spaces</vt:lpstr>
      <vt:lpstr>Incorporating World Feedback</vt:lpstr>
      <vt:lpstr>The problem with LLMs</vt:lpstr>
      <vt:lpstr>How to incorporate World Feedback</vt:lpstr>
      <vt:lpstr>Voyager – Iterative Prompting with World Feedback</vt:lpstr>
      <vt:lpstr>Tool / Function / API / Skill Use</vt:lpstr>
      <vt:lpstr>How to decide which tool to use</vt:lpstr>
      <vt:lpstr>Visual ChatGPT - Tool Usage Format</vt:lpstr>
      <vt:lpstr>Ghost in the MineCraft – Tool Usage Format</vt:lpstr>
      <vt:lpstr>Format for Tool Calling</vt:lpstr>
      <vt:lpstr>Tool Learning</vt:lpstr>
      <vt:lpstr>Memory</vt:lpstr>
      <vt:lpstr>Retrieval Augmented Generation</vt:lpstr>
      <vt:lpstr>Short-term and Long-term Memory</vt:lpstr>
      <vt:lpstr>Past Experiences</vt:lpstr>
      <vt:lpstr>Knowledge Graphs and LLMs</vt:lpstr>
      <vt:lpstr>Multi-agent systems</vt:lpstr>
      <vt:lpstr>Benefits and Drawbacks of LLMs</vt:lpstr>
      <vt:lpstr>Systems-level approach to LLMs</vt:lpstr>
      <vt:lpstr>Breaking down the problem</vt:lpstr>
      <vt:lpstr>BabyAGI – Breaking problem into sub-parts</vt:lpstr>
      <vt:lpstr>A Community of Agents</vt:lpstr>
      <vt:lpstr>Challenges</vt:lpstr>
      <vt:lpstr>Challenges of Implementing Agents (Part 1/2)</vt:lpstr>
      <vt:lpstr>Challenges of Implementing Agents (Part 2/2)</vt:lpstr>
      <vt:lpstr>Questions to Ponder</vt:lpstr>
      <vt:lpstr>  </vt:lpstr>
      <vt:lpstr>Chain-of-Thought via Different Agents</vt:lpstr>
      <vt:lpstr>Zero-shot Specialisation</vt:lpstr>
      <vt:lpstr>Mechanism 1: Role Specialisation</vt:lpstr>
      <vt:lpstr>Mechanism 2: Memory Stream</vt:lpstr>
      <vt:lpstr>Mechanism 3: Self-reflection</vt:lpstr>
      <vt:lpstr>CAMEL - Inception Prompting</vt:lpstr>
      <vt:lpstr>AI Assistant Prompt</vt:lpstr>
      <vt:lpstr>AI Instructor Prompt</vt:lpstr>
      <vt:lpstr>Results</vt:lpstr>
      <vt:lpstr>PowerPoint Presentation</vt:lpstr>
      <vt:lpstr>PowerPoint Presentation</vt:lpstr>
      <vt:lpstr>Questions to Ponder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Theory of Memory</dc:title>
  <dc:creator>Chong Min Tan</dc:creator>
  <cp:lastModifiedBy>Chong Min Tan</cp:lastModifiedBy>
  <cp:revision>1321</cp:revision>
  <cp:lastPrinted>2023-05-22T15:31:40Z</cp:lastPrinted>
  <dcterms:created xsi:type="dcterms:W3CDTF">2022-12-05T06:50:47Z</dcterms:created>
  <dcterms:modified xsi:type="dcterms:W3CDTF">2023-09-24T08:26:37Z</dcterms:modified>
</cp:coreProperties>
</file>